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8" r:id="rId3"/>
    <p:sldMasterId id="2147483709" r:id="rId4"/>
    <p:sldMasterId id="2147483721" r:id="rId5"/>
    <p:sldMasterId id="2147483737" r:id="rId6"/>
  </p:sldMasterIdLst>
  <p:notesMasterIdLst>
    <p:notesMasterId r:id="rId29"/>
  </p:notesMasterIdLst>
  <p:sldIdLst>
    <p:sldId id="473" r:id="rId7"/>
    <p:sldId id="491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604" r:id="rId25"/>
    <p:sldId id="595" r:id="rId26"/>
    <p:sldId id="596" r:id="rId27"/>
    <p:sldId id="605" r:id="rId28"/>
  </p:sldIdLst>
  <p:sldSz cx="9144000" cy="5143500" type="screen16x9"/>
  <p:notesSz cx="6954838" cy="93091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pos="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2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FF"/>
    <a:srgbClr val="FF9999"/>
    <a:srgbClr val="9966FF"/>
    <a:srgbClr val="00CCFF"/>
    <a:srgbClr val="CCFFCC"/>
    <a:srgbClr val="800000"/>
    <a:srgbClr val="3333FF"/>
    <a:srgbClr val="FF505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7" autoAdjust="0"/>
    <p:restoredTop sz="99389" autoAdjust="0"/>
  </p:normalViewPr>
  <p:slideViewPr>
    <p:cSldViewPr>
      <p:cViewPr varScale="1">
        <p:scale>
          <a:sx n="149" d="100"/>
          <a:sy n="149" d="100"/>
        </p:scale>
        <p:origin x="126" y="144"/>
      </p:cViewPr>
      <p:guideLst>
        <p:guide orient="horz" pos="1620"/>
        <p:guide pos="2880"/>
        <p:guide orient="horz" pos="3239"/>
        <p:guide pos="22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-4218"/>
    </p:cViewPr>
  </p:sorterViewPr>
  <p:notesViewPr>
    <p:cSldViewPr>
      <p:cViewPr varScale="1">
        <p:scale>
          <a:sx n="60" d="100"/>
          <a:sy n="60" d="100"/>
        </p:scale>
        <p:origin x="2724" y="36"/>
      </p:cViewPr>
      <p:guideLst>
        <p:guide orient="horz" pos="2880"/>
        <p:guide pos="2160"/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FB05AC1-21CB-4140-86C0-AE348F95C637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44FE61DE-9F11-48CD-BFF5-EF777A681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608C3-02B1-4016-B57D-4494321A83BB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4650" y="698500"/>
            <a:ext cx="6205538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6868" name="Header Placeholder 3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</a:rPr>
              <a:t>Heeþe®es veeJe ë </a:t>
            </a:r>
          </a:p>
        </p:txBody>
      </p:sp>
      <p:sp>
        <p:nvSpPr>
          <p:cNvPr id="36869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</a:rPr>
              <a:t>Heeþe®es veeJe ë </a:t>
            </a:r>
          </a:p>
        </p:txBody>
      </p:sp>
      <p:sp>
        <p:nvSpPr>
          <p:cNvPr id="36870" name="Slide Number Placeholder 5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CA5F3D-F14A-49E1-B7F0-8B0499025EFD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3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74650" y="698500"/>
            <a:ext cx="6205538" cy="34909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8916" name="Header Placeholder 3"/>
          <p:cNvSpPr>
            <a:spLocks noGrp="1"/>
          </p:cNvSpPr>
          <p:nvPr>
            <p:ph type="hdr" sz="quarter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</a:rPr>
              <a:t>Heeþe®es veeJe ë </a:t>
            </a:r>
          </a:p>
        </p:txBody>
      </p:sp>
      <p:sp>
        <p:nvSpPr>
          <p:cNvPr id="38917" name="Footer Placeholder 4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/>
                </a:solidFill>
              </a:rPr>
              <a:t>Heeþe®es veeJe ë </a:t>
            </a:r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2E01F0-73D1-422B-944C-D2C37748C137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23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3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3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201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5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58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3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197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78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 smtClean="0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5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0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6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1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02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4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90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53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73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6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1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17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15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01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1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0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3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2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1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53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48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2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8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46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38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793242"/>
            <a:ext cx="3749040" cy="6858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228600"/>
            <a:ext cx="3931920" cy="571500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830670"/>
            <a:ext cx="3931920" cy="8001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48852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48852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48852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9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3543300"/>
            <a:ext cx="5486400" cy="498402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4041703"/>
            <a:ext cx="5486400" cy="68419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187398"/>
            <a:ext cx="8534400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59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678"/>
            <a:ext cx="8229600" cy="339471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61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0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48476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00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2333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03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168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892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403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888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543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963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3477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3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CB97365-EBCA-4027-87D5-99FC1D4DF0BB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541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55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742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21875"/>
          <a:stretch/>
        </p:blipFill>
        <p:spPr bwMode="auto">
          <a:xfrm rot="10800000" flipV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9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7463"/>
            <a:ext cx="9205913" cy="51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1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7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6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344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8943" y="2248585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Lecture_01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9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52600" y="3657600"/>
            <a:ext cx="2830356" cy="85725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56251" y="228600"/>
            <a:ext cx="3831497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prstClr val="black"/>
                </a:solidFill>
                <a:cs typeface="Calibri" pitchFamily="34" charset="0"/>
                <a:sym typeface="Symbol"/>
              </a:rPr>
              <a:t>Direct Method</a:t>
            </a:r>
            <a:endParaRPr lang="en-US" sz="4000" b="1" dirty="0">
              <a:solidFill>
                <a:prstClr val="black"/>
              </a:solidFill>
              <a:cs typeface="Calibri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909761"/>
              </p:ext>
            </p:extLst>
          </p:nvPr>
        </p:nvGraphicFramePr>
        <p:xfrm>
          <a:off x="1843088" y="3943350"/>
          <a:ext cx="150971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" name="Equation" r:id="rId3" imgW="927000" imgH="203040" progId="Equation.DSMT4">
                  <p:embed/>
                </p:oleObj>
              </mc:Choice>
              <mc:Fallback>
                <p:oleObj name="Equation" r:id="rId3" imgW="927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3943350"/>
                        <a:ext cx="1509712" cy="2857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98241" y="3759543"/>
            <a:ext cx="1271463" cy="4308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2200" dirty="0" err="1">
                <a:solidFill>
                  <a:prstClr val="black"/>
                </a:solidFill>
              </a:rPr>
              <a:t>f</a:t>
            </a:r>
            <a:r>
              <a:rPr lang="en-US" sz="2200" baseline="-25000" dirty="0" err="1">
                <a:solidFill>
                  <a:prstClr val="black"/>
                </a:solidFill>
              </a:rPr>
              <a:t>i</a:t>
            </a:r>
            <a:r>
              <a:rPr lang="en-US" sz="2200" dirty="0" err="1">
                <a:solidFill>
                  <a:prstClr val="black"/>
                </a:solidFill>
              </a:rPr>
              <a:t>x</a:t>
            </a:r>
            <a:r>
              <a:rPr lang="en-US" sz="2200" baseline="-25000" dirty="0" err="1">
                <a:solidFill>
                  <a:prstClr val="black"/>
                </a:solidFill>
              </a:rPr>
              <a:t>i</a:t>
            </a:r>
            <a:r>
              <a:rPr lang="en-US" sz="2200" baseline="-25000" dirty="0">
                <a:solidFill>
                  <a:prstClr val="black"/>
                </a:solidFill>
              </a:rPr>
              <a:t> </a:t>
            </a:r>
            <a:endParaRPr lang="en-US" sz="2200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74303" y="4102366"/>
            <a:ext cx="847642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21903" y="4065028"/>
            <a:ext cx="1170710" cy="4308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2200" dirty="0" err="1">
                <a:solidFill>
                  <a:prstClr val="black"/>
                </a:solidFill>
              </a:rPr>
              <a:t>f</a:t>
            </a:r>
            <a:r>
              <a:rPr lang="en-US" sz="2200" baseline="-25000" dirty="0" err="1">
                <a:solidFill>
                  <a:prstClr val="black"/>
                </a:solidFill>
              </a:rPr>
              <a:t>i</a:t>
            </a:r>
            <a:r>
              <a:rPr lang="en-US" sz="22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1" y="1212783"/>
            <a:ext cx="763351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  <a:cs typeface="Calibri" pitchFamily="34" charset="0"/>
              </a:rPr>
              <a:t>Step 1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274970"/>
              </p:ext>
            </p:extLst>
          </p:nvPr>
        </p:nvGraphicFramePr>
        <p:xfrm>
          <a:off x="1562100" y="1736390"/>
          <a:ext cx="5715000" cy="15468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600200" y="1746334"/>
            <a:ext cx="16013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interval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0" y="1658990"/>
            <a:ext cx="134857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mark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41960" y="1842472"/>
            <a:ext cx="90344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( x</a:t>
            </a:r>
            <a:r>
              <a:rPr lang="en-US" sz="1600" b="1" baseline="-25000" dirty="0">
                <a:solidFill>
                  <a:prstClr val="black"/>
                </a:solidFill>
              </a:rPr>
              <a:t>i </a:t>
            </a:r>
            <a:r>
              <a:rPr lang="en-US" sz="1600" b="1" dirty="0">
                <a:solidFill>
                  <a:prstClr val="black"/>
                </a:solidFill>
              </a:rPr>
              <a:t>)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1657350"/>
            <a:ext cx="12041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frequency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82956" y="1840831"/>
            <a:ext cx="90344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( </a:t>
            </a:r>
            <a:r>
              <a:rPr lang="en-US" sz="1600" b="1" dirty="0" err="1">
                <a:solidFill>
                  <a:prstClr val="black"/>
                </a:solidFill>
              </a:rPr>
              <a:t>f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baseline="-25000" dirty="0">
                <a:solidFill>
                  <a:prstClr val="black"/>
                </a:solidFill>
              </a:rPr>
              <a:t> </a:t>
            </a:r>
            <a:r>
              <a:rPr lang="en-US" sz="1600" b="1" dirty="0">
                <a:solidFill>
                  <a:prstClr val="black"/>
                </a:solidFill>
              </a:rPr>
              <a:t>)</a:t>
            </a:r>
            <a:endParaRPr lang="en-US" sz="1600" b="1" baseline="-250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1738563"/>
            <a:ext cx="90344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 </a:t>
            </a:r>
            <a:r>
              <a:rPr lang="en-US" sz="1600" b="1" dirty="0" err="1">
                <a:solidFill>
                  <a:prstClr val="black"/>
                </a:solidFill>
              </a:rPr>
              <a:t>f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dirty="0" err="1">
                <a:solidFill>
                  <a:prstClr val="black"/>
                </a:solidFill>
              </a:rPr>
              <a:t>x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15840" y="2977015"/>
            <a:ext cx="68762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96552" y="2981548"/>
            <a:ext cx="71846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600" b="1" dirty="0" err="1">
                <a:solidFill>
                  <a:prstClr val="black"/>
                </a:solidFill>
              </a:rPr>
              <a:t>f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08965" y="2981548"/>
            <a:ext cx="1066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600" b="1" dirty="0" err="1">
                <a:solidFill>
                  <a:prstClr val="black"/>
                </a:solidFill>
              </a:rPr>
              <a:t>f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dirty="0" err="1">
                <a:solidFill>
                  <a:prstClr val="black"/>
                </a:solidFill>
              </a:rPr>
              <a:t>x</a:t>
            </a:r>
            <a:r>
              <a:rPr lang="en-US" sz="1600" b="1" baseline="-25000" dirty="0" err="1">
                <a:solidFill>
                  <a:prstClr val="black"/>
                </a:solidFill>
              </a:rPr>
              <a:t>i</a:t>
            </a:r>
            <a:r>
              <a:rPr lang="en-US" sz="1600" b="1" baseline="-25000" dirty="0">
                <a:solidFill>
                  <a:prstClr val="black"/>
                </a:solidFill>
              </a:rPr>
              <a:t>  </a:t>
            </a:r>
            <a:r>
              <a:rPr lang="en-US" sz="1600" b="1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1" y="3543300"/>
            <a:ext cx="763351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prstClr val="black"/>
                </a:solidFill>
                <a:cs typeface="Calibri" pitchFamily="34" charset="0"/>
              </a:rPr>
              <a:t>Step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723" y="1200150"/>
            <a:ext cx="170591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width  =  </a:t>
            </a:r>
          </a:p>
        </p:txBody>
      </p:sp>
    </p:spTree>
    <p:extLst>
      <p:ext uri="{BB962C8B-B14F-4D97-AF65-F5344CB8AC3E}">
        <p14:creationId xmlns:p14="http://schemas.microsoft.com/office/powerpoint/2010/main" val="41584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/>
      <p:bldP spid="6" grpId="0"/>
      <p:bldP spid="10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75247"/>
              </p:ext>
            </p:extLst>
          </p:nvPr>
        </p:nvGraphicFramePr>
        <p:xfrm>
          <a:off x="1035296" y="2393950"/>
          <a:ext cx="5192556" cy="25916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704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2" name="Rounded Rectangle 91"/>
          <p:cNvSpPr/>
          <p:nvPr/>
        </p:nvSpPr>
        <p:spPr>
          <a:xfrm>
            <a:off x="3725378" y="2416914"/>
            <a:ext cx="1263755" cy="39445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08869"/>
              </p:ext>
            </p:extLst>
          </p:nvPr>
        </p:nvGraphicFramePr>
        <p:xfrm>
          <a:off x="263926" y="988118"/>
          <a:ext cx="7904877" cy="5562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 of plants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 – 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2 - 4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4 - 6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6 - 8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8 - 10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10 - 12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12-14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houses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5" name="Rounded Rectangle 84"/>
          <p:cNvSpPr/>
          <p:nvPr/>
        </p:nvSpPr>
        <p:spPr>
          <a:xfrm>
            <a:off x="1204160" y="2451235"/>
            <a:ext cx="1263755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136" y="223361"/>
            <a:ext cx="8139389" cy="738664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Ex.14.1)1) A survey  was conducted by a group of students as a  part of their </a:t>
            </a:r>
          </a:p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environment awareness </a:t>
            </a:r>
            <a:r>
              <a:rPr lang="en-US" sz="1400" b="1" dirty="0" err="1">
                <a:solidFill>
                  <a:prstClr val="black"/>
                </a:solidFill>
                <a:cs typeface="Calibri" pitchFamily="34" charset="0"/>
              </a:rPr>
              <a:t>programme</a:t>
            </a:r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, in which they collected the following data regarding </a:t>
            </a:r>
          </a:p>
          <a:p>
            <a:r>
              <a:rPr lang="en-US" sz="1400" b="1" dirty="0">
                <a:solidFill>
                  <a:prstClr val="black"/>
                </a:solidFill>
                <a:cs typeface="Calibri" pitchFamily="34" charset="0"/>
              </a:rPr>
              <a:t>the number of plants in 20 houses in a locality. Find the mean number of  plants per house.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626" y="1553204"/>
            <a:ext cx="5945346" cy="338554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Which method did you use for finding the mean and why?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363" y="1981665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760" y="2414498"/>
            <a:ext cx="144623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(class interval)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44524" y="2342137"/>
            <a:ext cx="110280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class mark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2923" y="2525619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( x</a:t>
            </a:r>
            <a:r>
              <a:rPr lang="en-US" sz="1400" baseline="-25000" dirty="0">
                <a:solidFill>
                  <a:prstClr val="black"/>
                </a:solidFill>
              </a:rPr>
              <a:t>i 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  <a:endParaRPr lang="en-US" sz="1400" baseline="-250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1360" y="2340497"/>
            <a:ext cx="101733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frequency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69446" y="2523978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( </a:t>
            </a:r>
            <a:r>
              <a:rPr lang="en-US" sz="1400" dirty="0" err="1">
                <a:solidFill>
                  <a:prstClr val="black"/>
                </a:solidFill>
              </a:rPr>
              <a:t>f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baseline="-25000" dirty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)</a:t>
            </a:r>
            <a:endParaRPr lang="en-US" sz="1400" baseline="-250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2421710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 err="1">
                <a:solidFill>
                  <a:prstClr val="black"/>
                </a:solidFill>
              </a:rPr>
              <a:t>f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dirty="0" err="1">
                <a:solidFill>
                  <a:prstClr val="black"/>
                </a:solidFill>
              </a:rPr>
              <a:t>x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25342" y="3076336"/>
            <a:ext cx="53412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2 - 4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5342" y="3367944"/>
            <a:ext cx="53412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4 - 6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76450" y="3867163"/>
            <a:ext cx="63190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8 - 10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27559" y="4153128"/>
            <a:ext cx="72968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10 - 12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8673" y="2811368"/>
            <a:ext cx="2286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6273" y="309258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736273" y="337314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36273" y="386716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36273" y="4132580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8711" y="2811369"/>
            <a:ext cx="2286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80165" y="309258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0165" y="337314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0165" y="386716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80165" y="4132581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30980" y="2811368"/>
            <a:ext cx="4572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10200" y="309258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10200" y="337314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10200" y="386716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10200" y="4132580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15948" y="4686943"/>
            <a:ext cx="5810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00027" y="4686943"/>
            <a:ext cx="31290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--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21122" y="4686943"/>
            <a:ext cx="63523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dirty="0" err="1">
                <a:solidFill>
                  <a:prstClr val="black"/>
                </a:solidFill>
              </a:rPr>
              <a:t>f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15674" y="4686943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dirty="0" err="1">
                <a:solidFill>
                  <a:prstClr val="black"/>
                </a:solidFill>
              </a:rPr>
              <a:t>f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dirty="0" err="1">
                <a:solidFill>
                  <a:prstClr val="black"/>
                </a:solidFill>
              </a:rPr>
              <a:t>x</a:t>
            </a:r>
            <a:r>
              <a:rPr lang="en-US" sz="1400" baseline="-25000" dirty="0" err="1">
                <a:solidFill>
                  <a:prstClr val="black"/>
                </a:solidFill>
              </a:rPr>
              <a:t>i</a:t>
            </a:r>
            <a:r>
              <a:rPr lang="en-US" sz="1400" baseline="-25000" dirty="0">
                <a:solidFill>
                  <a:prstClr val="black"/>
                </a:solidFill>
              </a:rPr>
              <a:t>  </a:t>
            </a:r>
            <a:r>
              <a:rPr lang="en-US" sz="1400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89737" y="4686943"/>
            <a:ext cx="38023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sym typeface="Symbol"/>
              </a:rPr>
              <a:t>20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53088" y="4697521"/>
            <a:ext cx="47801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sym typeface="Symbol"/>
              </a:rPr>
              <a:t>162</a:t>
            </a:r>
            <a:endParaRPr 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889525"/>
              </p:ext>
            </p:extLst>
          </p:nvPr>
        </p:nvGraphicFramePr>
        <p:xfrm>
          <a:off x="6477000" y="2927350"/>
          <a:ext cx="1219200" cy="2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8" name="Equation" r:id="rId3" imgW="927000" imgH="203040" progId="Equation.DSMT4">
                  <p:embed/>
                </p:oleObj>
              </mc:Choice>
              <mc:Fallback>
                <p:oleObj name="Equation" r:id="rId3" imgW="9270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927350"/>
                        <a:ext cx="1219200" cy="200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757985" y="2687079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 err="1">
                <a:solidFill>
                  <a:srgbClr val="0000FF"/>
                </a:solidFill>
              </a:rPr>
              <a:t>x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baseline="-250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7841463" y="3042207"/>
            <a:ext cx="45720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13754" y="3011697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2478" y="3490412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85713" y="3336193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162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7634203" y="3609906"/>
            <a:ext cx="457200" cy="119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34202" y="3579396"/>
            <a:ext cx="457177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20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84478" y="346509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370654" y="3465096"/>
            <a:ext cx="46519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8.1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33432" y="3867150"/>
            <a:ext cx="2250937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Symbol"/>
              <a:buChar char="\"/>
            </a:pPr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Mean = </a:t>
            </a:r>
            <a:r>
              <a:rPr lang="en-US" sz="1600" b="1" dirty="0">
                <a:solidFill>
                  <a:prstClr val="black"/>
                </a:solidFill>
                <a:latin typeface="Rupee Foradian" pitchFamily="34" charset="0"/>
                <a:cs typeface="Calibri" pitchFamily="34" charset="0"/>
              </a:rPr>
              <a:t>8.1 plants</a:t>
            </a:r>
            <a:endParaRPr lang="en-US" sz="1600" b="1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7979" y="1972140"/>
            <a:ext cx="197522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width(h)  = 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44720" y="1962150"/>
            <a:ext cx="2984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7" name="Curved Down Arrow 56"/>
          <p:cNvSpPr/>
          <p:nvPr/>
        </p:nvSpPr>
        <p:spPr>
          <a:xfrm rot="15441465" flipH="1">
            <a:off x="817662" y="2876963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227558" y="4424605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12 - 14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80165" y="439258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78769" y="3629213"/>
            <a:ext cx="63190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8 - 10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36273" y="362921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82484" y="362921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12519" y="362921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35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36273" y="4409353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13428" y="441184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39</a:t>
            </a:r>
          </a:p>
        </p:txBody>
      </p:sp>
      <p:sp>
        <p:nvSpPr>
          <p:cNvPr id="70" name="Cloud 69"/>
          <p:cNvSpPr/>
          <p:nvPr/>
        </p:nvSpPr>
        <p:spPr bwMode="auto">
          <a:xfrm rot="10800000" flipH="1" flipV="1">
            <a:off x="5686268" y="1657351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52526" y="1914669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What we need to find?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84" name="Curved Left Arrow 83"/>
          <p:cNvSpPr/>
          <p:nvPr/>
        </p:nvSpPr>
        <p:spPr>
          <a:xfrm rot="9759890" flipH="1">
            <a:off x="1824174" y="957989"/>
            <a:ext cx="424897" cy="1556961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8797" y="979311"/>
            <a:ext cx="11191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plants</a:t>
            </a:r>
          </a:p>
        </p:txBody>
      </p:sp>
      <p:sp>
        <p:nvSpPr>
          <p:cNvPr id="93" name="Curved Left Arrow 92"/>
          <p:cNvSpPr/>
          <p:nvPr/>
        </p:nvSpPr>
        <p:spPr>
          <a:xfrm rot="6981644" flipH="1">
            <a:off x="2595022" y="369694"/>
            <a:ext cx="653348" cy="2629138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19944" y="1256310"/>
            <a:ext cx="1176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houses</a:t>
            </a:r>
          </a:p>
        </p:txBody>
      </p:sp>
      <p:sp>
        <p:nvSpPr>
          <p:cNvPr id="97" name="Cloud Callout 96"/>
          <p:cNvSpPr/>
          <p:nvPr/>
        </p:nvSpPr>
        <p:spPr bwMode="auto">
          <a:xfrm rot="10800000" flipH="1" flipV="1">
            <a:off x="2149167" y="2152114"/>
            <a:ext cx="4749990" cy="1423685"/>
          </a:xfrm>
          <a:prstGeom prst="cloudCallout">
            <a:avLst>
              <a:gd name="adj1" fmla="val -47881"/>
              <a:gd name="adj2" fmla="val -52947"/>
            </a:avLst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314362" y="2314291"/>
            <a:ext cx="418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Class width (h) is found by subtracting two consecutive lower limits or two consecutive upper limits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044498" y="2833396"/>
            <a:ext cx="1500026" cy="2429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Oval Callout 99"/>
          <p:cNvSpPr/>
          <p:nvPr/>
        </p:nvSpPr>
        <p:spPr>
          <a:xfrm>
            <a:off x="2286000" y="1742792"/>
            <a:ext cx="1295400" cy="800100"/>
          </a:xfrm>
          <a:prstGeom prst="wedgeEllipseCallout">
            <a:avLst>
              <a:gd name="adj1" fmla="val -91094"/>
              <a:gd name="adj2" fmla="val 9753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138141"/>
              </p:ext>
            </p:extLst>
          </p:nvPr>
        </p:nvGraphicFramePr>
        <p:xfrm>
          <a:off x="2621844" y="1874661"/>
          <a:ext cx="6969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" name="Equation" r:id="rId5" imgW="368280" imgH="368280" progId="Equation.DSMT4">
                  <p:embed/>
                </p:oleObj>
              </mc:Choice>
              <mc:Fallback>
                <p:oleObj name="Equation" r:id="rId5" imgW="3682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844" y="1874661"/>
                        <a:ext cx="6969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25342" y="2811369"/>
            <a:ext cx="53412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0 - 2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7768607" y="3666098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7752522" y="3424607"/>
            <a:ext cx="182880" cy="1828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887403" y="3268594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Sylfaen"/>
              </a:rPr>
              <a:t>8.1</a:t>
            </a:r>
            <a:endParaRPr lang="en-US" sz="1200" baseline="-25000" dirty="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75000" y="2279650"/>
            <a:ext cx="1000695" cy="627433"/>
            <a:chOff x="3175000" y="2228850"/>
            <a:chExt cx="1000695" cy="627433"/>
          </a:xfrm>
        </p:grpSpPr>
        <p:grpSp>
          <p:nvGrpSpPr>
            <p:cNvPr id="11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18" name="Oval Callout 117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9" name="Oval Callout 118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82619" y="2583660"/>
            <a:ext cx="1000695" cy="627433"/>
            <a:chOff x="3175000" y="2228850"/>
            <a:chExt cx="1000695" cy="627433"/>
          </a:xfrm>
        </p:grpSpPr>
        <p:grpSp>
          <p:nvGrpSpPr>
            <p:cNvPr id="138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40" name="Oval Callout 139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1" name="Oval Callout 140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9" name="TextBox 138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3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200400" y="2858770"/>
            <a:ext cx="1000695" cy="627433"/>
            <a:chOff x="3175000" y="2228850"/>
            <a:chExt cx="1000695" cy="627433"/>
          </a:xfrm>
        </p:grpSpPr>
        <p:grpSp>
          <p:nvGrpSpPr>
            <p:cNvPr id="143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45" name="Oval Callout 144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6" name="Oval Callout 145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44" name="TextBox 143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5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3192780" y="3130403"/>
            <a:ext cx="1000695" cy="627433"/>
            <a:chOff x="3175000" y="2228850"/>
            <a:chExt cx="1000695" cy="627433"/>
          </a:xfrm>
        </p:grpSpPr>
        <p:grpSp>
          <p:nvGrpSpPr>
            <p:cNvPr id="148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50" name="Oval Callout 149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1" name="Oval Callout 150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49" name="TextBox 148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5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185160" y="3381957"/>
            <a:ext cx="1000695" cy="627433"/>
            <a:chOff x="3175000" y="2228850"/>
            <a:chExt cx="1000695" cy="627433"/>
          </a:xfrm>
        </p:grpSpPr>
        <p:grpSp>
          <p:nvGrpSpPr>
            <p:cNvPr id="153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55" name="Oval Callout 154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6" name="Oval Callout 155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54" name="TextBox 153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9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6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213165" y="3625797"/>
            <a:ext cx="1000695" cy="627433"/>
            <a:chOff x="3175000" y="2228850"/>
            <a:chExt cx="1000695" cy="627433"/>
          </a:xfrm>
        </p:grpSpPr>
        <p:grpSp>
          <p:nvGrpSpPr>
            <p:cNvPr id="158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60" name="Oval Callout 159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1" name="Oval Callout 160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59" name="TextBox 158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11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3215640" y="3915357"/>
            <a:ext cx="1000695" cy="627433"/>
            <a:chOff x="3175000" y="2228850"/>
            <a:chExt cx="1000695" cy="627433"/>
          </a:xfrm>
        </p:grpSpPr>
        <p:grpSp>
          <p:nvGrpSpPr>
            <p:cNvPr id="163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65" name="Oval Callout 164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6" name="Oval Callout 165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64" name="TextBox 163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13 </a:t>
              </a:r>
              <a:r>
                <a:rPr lang="en-US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b="1" dirty="0" smtClean="0">
                  <a:solidFill>
                    <a:prstClr val="black"/>
                  </a:solidFill>
                  <a:latin typeface="Arial Rounded MT Bold" pitchFamily="34" charset="0"/>
                </a:rPr>
                <a:t>3</a:t>
              </a:r>
              <a:endParaRPr lang="en-US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49607" y="3248251"/>
            <a:ext cx="2471105" cy="980822"/>
            <a:chOff x="3349372" y="-1945567"/>
            <a:chExt cx="2471105" cy="980822"/>
          </a:xfrm>
        </p:grpSpPr>
        <p:sp>
          <p:nvSpPr>
            <p:cNvPr id="167" name="Cloud 166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4467192" y="3271165"/>
            <a:ext cx="2471105" cy="980822"/>
            <a:chOff x="3349372" y="-1945567"/>
            <a:chExt cx="2471105" cy="980822"/>
          </a:xfrm>
        </p:grpSpPr>
        <p:sp>
          <p:nvSpPr>
            <p:cNvPr id="170" name="Cloud 16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122" name="Straight Connector 121"/>
          <p:cNvCxnSpPr/>
          <p:nvPr/>
        </p:nvCxnSpPr>
        <p:spPr>
          <a:xfrm flipH="1">
            <a:off x="4492068" y="927766"/>
            <a:ext cx="3794682" cy="0"/>
          </a:xfrm>
          <a:prstGeom prst="line">
            <a:avLst/>
          </a:prstGeom>
          <a:ln w="381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69848" y="4190611"/>
            <a:ext cx="268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We used direct method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3597" y="4429205"/>
            <a:ext cx="2794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prstClr val="black"/>
                </a:solidFill>
              </a:rPr>
              <a:t>because the values of f</a:t>
            </a:r>
            <a:r>
              <a:rPr lang="en-IN" baseline="-25000" dirty="0">
                <a:solidFill>
                  <a:prstClr val="black"/>
                </a:solidFill>
              </a:rPr>
              <a:t>i </a:t>
            </a:r>
            <a:r>
              <a:rPr lang="en-IN" dirty="0">
                <a:solidFill>
                  <a:prstClr val="black"/>
                </a:solidFill>
              </a:rPr>
              <a:t>and x</a:t>
            </a:r>
            <a:r>
              <a:rPr lang="en-IN" baseline="-25000" dirty="0">
                <a:solidFill>
                  <a:prstClr val="black"/>
                </a:solidFill>
              </a:rPr>
              <a:t>i </a:t>
            </a:r>
            <a:r>
              <a:rPr lang="en-IN" dirty="0">
                <a:solidFill>
                  <a:prstClr val="black"/>
                </a:solidFill>
              </a:rPr>
              <a:t>are small .</a:t>
            </a:r>
            <a:endParaRPr lang="en-IN" baseline="-25000" dirty="0">
              <a:solidFill>
                <a:prstClr val="black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0598" y="-524594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Q.1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4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500"/>
                            </p:stCondLst>
                            <p:childTnLst>
                              <p:par>
                                <p:cTn id="2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00"/>
                            </p:stCondLst>
                            <p:childTnLst>
                              <p:par>
                                <p:cTn id="28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500"/>
                            </p:stCondLst>
                            <p:childTnLst>
                              <p:par>
                                <p:cTn id="5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1000"/>
                            </p:stCondLst>
                            <p:childTnLst>
                              <p:par>
                                <p:cTn id="5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85" grpId="0" animBg="1"/>
      <p:bldP spid="85" grpId="1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6" grpId="0"/>
      <p:bldP spid="47" grpId="0"/>
      <p:bldP spid="48" grpId="0"/>
      <p:bldP spid="50" grpId="0"/>
      <p:bldP spid="51" grpId="0"/>
      <p:bldP spid="52" grpId="0"/>
      <p:bldP spid="53" grpId="0" animBg="1"/>
      <p:bldP spid="55" grpId="0"/>
      <p:bldP spid="56" grpId="0"/>
      <p:bldP spid="57" grpId="0" animBg="1"/>
      <p:bldP spid="57" grpId="1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 animBg="1"/>
      <p:bldP spid="70" grpId="1" animBg="1"/>
      <p:bldP spid="71" grpId="0"/>
      <p:bldP spid="71" grpId="1"/>
      <p:bldP spid="84" grpId="0" animBg="1"/>
      <p:bldP spid="84" grpId="1" animBg="1"/>
      <p:bldP spid="58" grpId="0"/>
      <p:bldP spid="58" grpId="1"/>
      <p:bldP spid="93" grpId="0" animBg="1"/>
      <p:bldP spid="93" grpId="1" animBg="1"/>
      <p:bldP spid="94" grpId="0"/>
      <p:bldP spid="94" grpId="1"/>
      <p:bldP spid="97" grpId="0" animBg="1"/>
      <p:bldP spid="97" grpId="1" animBg="1"/>
      <p:bldP spid="98" grpId="0"/>
      <p:bldP spid="98" grpId="1"/>
      <p:bldP spid="99" grpId="0" animBg="1"/>
      <p:bldP spid="99" grpId="1" animBg="1"/>
      <p:bldP spid="100" grpId="0" animBg="1"/>
      <p:bldP spid="16" grpId="0"/>
      <p:bldP spid="88" grpId="0"/>
      <p:bldP spid="8" grpId="0"/>
      <p:bldP spid="9" grpId="0"/>
      <p:bldP spid="1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4134" y="2248585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Module_03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-52459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No_Change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3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6185010" y="2176412"/>
                <a:ext cx="1282691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Mean,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kern="0" dirty="0" smtClean="0">
                            <a:solidFill>
                              <a:srgbClr val="0000FF"/>
                            </a:solidFill>
                            <a:sym typeface="Symbol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) =</a:t>
                </a:r>
                <a:endParaRPr lang="en-US" sz="16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010" y="2176412"/>
                <a:ext cx="1282691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TextBox 482"/>
          <p:cNvSpPr txBox="1"/>
          <p:nvPr/>
        </p:nvSpPr>
        <p:spPr>
          <a:xfrm>
            <a:off x="381590" y="283490"/>
            <a:ext cx="8139389" cy="738664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Q. Thirty </a:t>
            </a:r>
            <a:r>
              <a:rPr lang="en-US" sz="1400" b="1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women were examined in a hospital by a doctor and the number </a:t>
            </a:r>
            <a:endParaRPr lang="en-US" sz="1400" b="1" kern="0" dirty="0" smtClean="0">
              <a:solidFill>
                <a:prstClr val="black"/>
              </a:solidFill>
              <a:latin typeface="Rockwell"/>
              <a:cs typeface="Calibri" pitchFamily="34" charset="0"/>
            </a:endParaRPr>
          </a:p>
          <a:p>
            <a:r>
              <a:rPr lang="en-US" sz="1400" b="1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of </a:t>
            </a:r>
            <a:r>
              <a:rPr lang="en-US" sz="1400" b="1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heart beats per minute were recorded and </a:t>
            </a:r>
            <a:r>
              <a:rPr lang="en-US" sz="1400" b="1" kern="0" dirty="0" err="1">
                <a:solidFill>
                  <a:prstClr val="black"/>
                </a:solidFill>
                <a:latin typeface="Rockwell"/>
                <a:cs typeface="Calibri" pitchFamily="34" charset="0"/>
              </a:rPr>
              <a:t>summarised</a:t>
            </a:r>
            <a:r>
              <a:rPr lang="en-US" sz="1400" b="1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 as follows. </a:t>
            </a:r>
            <a:endParaRPr lang="en-US" sz="1400" b="1" kern="0" dirty="0" smtClean="0">
              <a:solidFill>
                <a:prstClr val="black"/>
              </a:solidFill>
              <a:latin typeface="Rockwell"/>
              <a:cs typeface="Calibri" pitchFamily="34" charset="0"/>
            </a:endParaRPr>
          </a:p>
          <a:p>
            <a:r>
              <a:rPr lang="en-US" sz="1400" b="1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Find </a:t>
            </a:r>
            <a:r>
              <a:rPr lang="en-US" sz="1400" b="1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the mean heart beats per minute for these women, choosing a suitable method.</a:t>
            </a:r>
          </a:p>
        </p:txBody>
      </p:sp>
      <p:graphicFrame>
        <p:nvGraphicFramePr>
          <p:cNvPr id="479" name="Table 4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363885"/>
              </p:ext>
            </p:extLst>
          </p:nvPr>
        </p:nvGraphicFramePr>
        <p:xfrm>
          <a:off x="991282" y="2119336"/>
          <a:ext cx="5192556" cy="25916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200" b="0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200" b="0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200" b="0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200" b="0" kern="12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80" name="Rounded Rectangle 479"/>
          <p:cNvSpPr/>
          <p:nvPr/>
        </p:nvSpPr>
        <p:spPr>
          <a:xfrm>
            <a:off x="3919115" y="2142300"/>
            <a:ext cx="893698" cy="394453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graphicFrame>
        <p:nvGraphicFramePr>
          <p:cNvPr id="481" name="Table 4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99175"/>
              </p:ext>
            </p:extLst>
          </p:nvPr>
        </p:nvGraphicFramePr>
        <p:xfrm>
          <a:off x="393380" y="1048247"/>
          <a:ext cx="7904877" cy="71247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A8CDD7">
                        <a:shade val="58000"/>
                        <a:satMod val="150000"/>
                      </a:srgbClr>
                    </a:gs>
                    <a:gs pos="72000">
                      <a:srgbClr val="A8CDD7">
                        <a:tint val="90000"/>
                        <a:satMod val="135000"/>
                      </a:srgbClr>
                    </a:gs>
                    <a:gs pos="100000">
                      <a:srgbClr val="A8CDD7">
                        <a:tint val="80000"/>
                        <a:satMod val="155000"/>
                      </a:srgbClr>
                    </a:gs>
                  </a:gsLst>
                  <a:lin ang="16200000" scaled="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No. of heart beats per minute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65 – 68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68 - 71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71 - 74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74 - 77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77 - 80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80 - 83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83-86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of women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2" name="Rounded Rectangle 481"/>
          <p:cNvSpPr/>
          <p:nvPr/>
        </p:nvSpPr>
        <p:spPr>
          <a:xfrm>
            <a:off x="1160146" y="2176621"/>
            <a:ext cx="1263755" cy="26723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428817" y="1859130"/>
            <a:ext cx="529312" cy="33855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Sol:</a:t>
            </a:r>
          </a:p>
        </p:txBody>
      </p:sp>
      <p:sp>
        <p:nvSpPr>
          <p:cNvPr id="486" name="TextBox 485"/>
          <p:cNvSpPr txBox="1"/>
          <p:nvPr/>
        </p:nvSpPr>
        <p:spPr>
          <a:xfrm>
            <a:off x="1083746" y="2139884"/>
            <a:ext cx="144623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(class interval) 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2528652" y="2067523"/>
            <a:ext cx="98937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Class Mark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2578909" y="2251005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prstClr val="black"/>
                </a:solidFill>
              </a:rPr>
              <a:t>x</a:t>
            </a:r>
            <a:r>
              <a:rPr lang="en-US" sz="1400" baseline="-25000" dirty="0">
                <a:solidFill>
                  <a:prstClr val="black"/>
                </a:solidFill>
              </a:rPr>
              <a:t>i</a:t>
            </a:r>
            <a:endParaRPr lang="en-US" sz="1400" kern="0" baseline="-25000" dirty="0">
              <a:solidFill>
                <a:prstClr val="black"/>
              </a:solidFill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3836208" y="2065883"/>
            <a:ext cx="8996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frequency</a:t>
            </a:r>
          </a:p>
        </p:txBody>
      </p:sp>
      <p:sp>
        <p:nvSpPr>
          <p:cNvPr id="490" name="TextBox 489"/>
          <p:cNvSpPr txBox="1"/>
          <p:nvPr/>
        </p:nvSpPr>
        <p:spPr>
          <a:xfrm>
            <a:off x="3826553" y="2249364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( f</a:t>
            </a:r>
            <a:r>
              <a:rPr lang="en-US" sz="1400" kern="0" baseline="-25000" dirty="0">
                <a:solidFill>
                  <a:prstClr val="black"/>
                </a:solidFill>
              </a:rPr>
              <a:t>i </a:t>
            </a:r>
            <a:r>
              <a:rPr lang="en-US" sz="1400" kern="0" dirty="0">
                <a:solidFill>
                  <a:prstClr val="black"/>
                </a:solidFill>
              </a:rPr>
              <a:t>)</a:t>
            </a:r>
            <a:endParaRPr lang="en-US" sz="1400" kern="0" baseline="-25000" dirty="0">
              <a:solidFill>
                <a:prstClr val="black"/>
              </a:solidFill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5137586" y="2147096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 err="1">
                <a:solidFill>
                  <a:prstClr val="black"/>
                </a:solidFill>
              </a:rPr>
              <a:t>x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92" name="TextBox 491"/>
          <p:cNvSpPr txBox="1"/>
          <p:nvPr/>
        </p:nvSpPr>
        <p:spPr>
          <a:xfrm>
            <a:off x="1181942" y="2801722"/>
            <a:ext cx="73289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68 – 71</a:t>
            </a:r>
          </a:p>
        </p:txBody>
      </p:sp>
      <p:sp>
        <p:nvSpPr>
          <p:cNvPr id="493" name="TextBox 492"/>
          <p:cNvSpPr txBox="1"/>
          <p:nvPr/>
        </p:nvSpPr>
        <p:spPr>
          <a:xfrm>
            <a:off x="1197972" y="3093330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71 </a:t>
            </a:r>
            <a:r>
              <a:rPr lang="en-US" sz="1400" kern="0" dirty="0">
                <a:solidFill>
                  <a:prstClr val="black"/>
                </a:solidFill>
              </a:rPr>
              <a:t>- </a:t>
            </a:r>
            <a:r>
              <a:rPr lang="en-US" sz="1400" kern="0" dirty="0" smtClean="0">
                <a:solidFill>
                  <a:prstClr val="black"/>
                </a:solidFill>
              </a:rPr>
              <a:t>74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1197972" y="3592549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77 </a:t>
            </a:r>
            <a:r>
              <a:rPr lang="en-US" sz="1400" kern="0" dirty="0">
                <a:solidFill>
                  <a:prstClr val="black"/>
                </a:solidFill>
              </a:rPr>
              <a:t>- </a:t>
            </a:r>
            <a:r>
              <a:rPr lang="en-US" sz="1400" kern="0" dirty="0" smtClean="0">
                <a:solidFill>
                  <a:prstClr val="black"/>
                </a:solidFill>
              </a:rPr>
              <a:t>80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95" name="TextBox 494"/>
          <p:cNvSpPr txBox="1"/>
          <p:nvPr/>
        </p:nvSpPr>
        <p:spPr>
          <a:xfrm>
            <a:off x="1197972" y="3878514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80 </a:t>
            </a:r>
            <a:r>
              <a:rPr lang="en-US" sz="1400" kern="0" dirty="0">
                <a:solidFill>
                  <a:prstClr val="black"/>
                </a:solidFill>
              </a:rPr>
              <a:t>- </a:t>
            </a:r>
            <a:r>
              <a:rPr lang="en-US" sz="1400" kern="0" dirty="0" smtClean="0">
                <a:solidFill>
                  <a:prstClr val="black"/>
                </a:solidFill>
              </a:rPr>
              <a:t>83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96" name="TextBox 495"/>
          <p:cNvSpPr txBox="1"/>
          <p:nvPr/>
        </p:nvSpPr>
        <p:spPr>
          <a:xfrm>
            <a:off x="2740178" y="2536754"/>
            <a:ext cx="55534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66.5</a:t>
            </a:r>
          </a:p>
        </p:txBody>
      </p:sp>
      <p:sp>
        <p:nvSpPr>
          <p:cNvPr id="497" name="TextBox 496"/>
          <p:cNvSpPr txBox="1"/>
          <p:nvPr/>
        </p:nvSpPr>
        <p:spPr>
          <a:xfrm>
            <a:off x="2751149" y="281797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69.5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2751149" y="3098528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72.5</a:t>
            </a:r>
          </a:p>
        </p:txBody>
      </p:sp>
      <p:sp>
        <p:nvSpPr>
          <p:cNvPr id="499" name="TextBox 498"/>
          <p:cNvSpPr txBox="1"/>
          <p:nvPr/>
        </p:nvSpPr>
        <p:spPr>
          <a:xfrm>
            <a:off x="2751149" y="359254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78.5</a:t>
            </a:r>
          </a:p>
        </p:txBody>
      </p:sp>
      <p:sp>
        <p:nvSpPr>
          <p:cNvPr id="500" name="TextBox 499"/>
          <p:cNvSpPr txBox="1"/>
          <p:nvPr/>
        </p:nvSpPr>
        <p:spPr>
          <a:xfrm>
            <a:off x="2751149" y="385796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81.5</a:t>
            </a:r>
          </a:p>
        </p:txBody>
      </p:sp>
      <p:sp>
        <p:nvSpPr>
          <p:cNvPr id="501" name="TextBox 500"/>
          <p:cNvSpPr txBox="1"/>
          <p:nvPr/>
        </p:nvSpPr>
        <p:spPr>
          <a:xfrm>
            <a:off x="3968286" y="2536755"/>
            <a:ext cx="61997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02" name="TextBox 501"/>
          <p:cNvSpPr txBox="1"/>
          <p:nvPr/>
        </p:nvSpPr>
        <p:spPr>
          <a:xfrm>
            <a:off x="4011575" y="281797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03" name="TextBox 502"/>
          <p:cNvSpPr txBox="1"/>
          <p:nvPr/>
        </p:nvSpPr>
        <p:spPr>
          <a:xfrm>
            <a:off x="4011575" y="309852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504" name="TextBox 503"/>
          <p:cNvSpPr txBox="1"/>
          <p:nvPr/>
        </p:nvSpPr>
        <p:spPr>
          <a:xfrm>
            <a:off x="4011575" y="359254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505" name="TextBox 504"/>
          <p:cNvSpPr txBox="1"/>
          <p:nvPr/>
        </p:nvSpPr>
        <p:spPr>
          <a:xfrm>
            <a:off x="4011575" y="3857967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506" name="TextBox 505"/>
          <p:cNvSpPr txBox="1"/>
          <p:nvPr/>
        </p:nvSpPr>
        <p:spPr>
          <a:xfrm>
            <a:off x="5386966" y="2536754"/>
            <a:ext cx="4572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133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5366186" y="281797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278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8" name="TextBox 507"/>
          <p:cNvSpPr txBox="1"/>
          <p:nvPr/>
        </p:nvSpPr>
        <p:spPr>
          <a:xfrm>
            <a:off x="5301695" y="3098528"/>
            <a:ext cx="6748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217.5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9" name="TextBox 508"/>
          <p:cNvSpPr txBox="1"/>
          <p:nvPr/>
        </p:nvSpPr>
        <p:spPr>
          <a:xfrm>
            <a:off x="5263290" y="3592549"/>
            <a:ext cx="6748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549.5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0" name="TextBox 509"/>
          <p:cNvSpPr txBox="1"/>
          <p:nvPr/>
        </p:nvSpPr>
        <p:spPr>
          <a:xfrm>
            <a:off x="5366186" y="3857966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326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1271934" y="4412329"/>
            <a:ext cx="5810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2848031" y="4412329"/>
            <a:ext cx="31290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--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3780483" y="4412329"/>
            <a:ext cx="63523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5071660" y="4412329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 err="1">
                <a:solidFill>
                  <a:prstClr val="black"/>
                </a:solidFill>
              </a:rPr>
              <a:t>x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baseline="-25000" dirty="0">
                <a:solidFill>
                  <a:prstClr val="black"/>
                </a:solidFill>
              </a:rPr>
              <a:t>  </a:t>
            </a:r>
            <a:r>
              <a:rPr lang="en-US" sz="1400" kern="0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515" name="TextBox 514"/>
          <p:cNvSpPr txBox="1"/>
          <p:nvPr/>
        </p:nvSpPr>
        <p:spPr>
          <a:xfrm>
            <a:off x="4290722" y="4412329"/>
            <a:ext cx="364202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  <a:sym typeface="Symbol"/>
              </a:rPr>
              <a:t>30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6" name="TextBox 515"/>
          <p:cNvSpPr txBox="1"/>
          <p:nvPr/>
        </p:nvSpPr>
        <p:spPr>
          <a:xfrm>
            <a:off x="5641270" y="4422907"/>
            <a:ext cx="5437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  <a:sym typeface="Symbol"/>
              </a:rPr>
              <a:t>2277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7242761" y="1944642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 err="1">
                <a:solidFill>
                  <a:srgbClr val="0000FF"/>
                </a:solidFill>
              </a:rPr>
              <a:t>x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baseline="-25000" dirty="0">
                <a:solidFill>
                  <a:srgbClr val="0000FF"/>
                </a:solidFill>
              </a:rPr>
              <a:t> 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519" name="Straight Connector 518"/>
          <p:cNvCxnSpPr/>
          <p:nvPr/>
        </p:nvCxnSpPr>
        <p:spPr>
          <a:xfrm>
            <a:off x="7326239" y="2299770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520" name="TextBox 519"/>
          <p:cNvSpPr txBox="1"/>
          <p:nvPr/>
        </p:nvSpPr>
        <p:spPr>
          <a:xfrm>
            <a:off x="7298530" y="2269260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21" name="TextBox 520"/>
          <p:cNvSpPr txBox="1"/>
          <p:nvPr/>
        </p:nvSpPr>
        <p:spPr>
          <a:xfrm>
            <a:off x="6986550" y="2747975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2" name="TextBox 521"/>
          <p:cNvSpPr txBox="1"/>
          <p:nvPr/>
        </p:nvSpPr>
        <p:spPr>
          <a:xfrm>
            <a:off x="7249785" y="2593756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2277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523" name="Straight Connector 522"/>
          <p:cNvCxnSpPr/>
          <p:nvPr/>
        </p:nvCxnSpPr>
        <p:spPr>
          <a:xfrm>
            <a:off x="7298275" y="2867469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524" name="TextBox 523"/>
          <p:cNvSpPr txBox="1"/>
          <p:nvPr/>
        </p:nvSpPr>
        <p:spPr>
          <a:xfrm>
            <a:off x="7331937" y="2836959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30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5" name="TextBox 524"/>
          <p:cNvSpPr txBox="1"/>
          <p:nvPr/>
        </p:nvSpPr>
        <p:spPr>
          <a:xfrm>
            <a:off x="7719869" y="2722659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6" name="TextBox 525"/>
          <p:cNvSpPr txBox="1"/>
          <p:nvPr/>
        </p:nvSpPr>
        <p:spPr>
          <a:xfrm>
            <a:off x="7890156" y="2722659"/>
            <a:ext cx="53732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75.9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7" name="TextBox 526"/>
          <p:cNvSpPr txBox="1"/>
          <p:nvPr/>
        </p:nvSpPr>
        <p:spPr>
          <a:xfrm>
            <a:off x="6261820" y="3173602"/>
            <a:ext cx="2429060" cy="584775"/>
          </a:xfrm>
          <a:prstGeom prst="rect">
            <a:avLst/>
          </a:prstGeom>
          <a:gradFill rotWithShape="1">
            <a:gsLst>
              <a:gs pos="0">
                <a:srgbClr val="CEC597">
                  <a:shade val="58000"/>
                  <a:satMod val="150000"/>
                </a:srgbClr>
              </a:gs>
              <a:gs pos="72000">
                <a:srgbClr val="CEC597">
                  <a:tint val="90000"/>
                  <a:satMod val="135000"/>
                </a:srgbClr>
              </a:gs>
              <a:gs pos="100000">
                <a:srgbClr val="CEC597">
                  <a:tint val="80000"/>
                  <a:satMod val="155000"/>
                </a:srgbClr>
              </a:gs>
            </a:gsLst>
            <a:lin ang="16200000" scaled="0"/>
          </a:gra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Symbol"/>
              <a:buChar char="\"/>
            </a:pPr>
            <a:r>
              <a:rPr lang="en-US" sz="1600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Mean = </a:t>
            </a:r>
            <a:r>
              <a:rPr lang="en-US" sz="1600" b="1" kern="0" dirty="0">
                <a:solidFill>
                  <a:prstClr val="black"/>
                </a:solidFill>
                <a:latin typeface="Rupee Foradian" pitchFamily="34" charset="0"/>
                <a:cs typeface="Calibri" pitchFamily="34" charset="0"/>
              </a:rPr>
              <a:t>75.9 </a:t>
            </a:r>
            <a:r>
              <a:rPr lang="en-US" sz="1600" b="1" kern="0" dirty="0" smtClean="0">
                <a:solidFill>
                  <a:prstClr val="black"/>
                </a:solidFill>
                <a:latin typeface="Rupee Foradian" pitchFamily="34" charset="0"/>
                <a:cs typeface="Calibri" pitchFamily="34" charset="0"/>
              </a:rPr>
              <a:t>heart beats per minute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528" name="TextBox 527"/>
          <p:cNvSpPr txBox="1"/>
          <p:nvPr/>
        </p:nvSpPr>
        <p:spPr>
          <a:xfrm>
            <a:off x="987202" y="1849605"/>
            <a:ext cx="179568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</a:rPr>
              <a:t>Class width(h)  </a:t>
            </a:r>
            <a:r>
              <a:rPr lang="en-US" sz="1600" b="1" kern="0" dirty="0" smtClean="0">
                <a:solidFill>
                  <a:prstClr val="black"/>
                </a:solidFill>
              </a:rPr>
              <a:t>=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529" name="TextBox 528"/>
          <p:cNvSpPr txBox="1"/>
          <p:nvPr/>
        </p:nvSpPr>
        <p:spPr>
          <a:xfrm>
            <a:off x="2487612" y="1839615"/>
            <a:ext cx="47160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black"/>
                </a:solidFill>
              </a:rPr>
              <a:t>  3 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530" name="Curved Down Arrow 529"/>
          <p:cNvSpPr/>
          <p:nvPr/>
        </p:nvSpPr>
        <p:spPr>
          <a:xfrm rot="15441465" flipH="1">
            <a:off x="773648" y="2602349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ysClr val="windowText" lastClr="000000"/>
          </a:solidFill>
          <a:ln w="3810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0000"/>
              </a:solidFill>
              <a:latin typeface="Rockwell"/>
            </a:endParaRPr>
          </a:p>
        </p:txBody>
      </p:sp>
      <p:sp>
        <p:nvSpPr>
          <p:cNvPr id="531" name="TextBox 530"/>
          <p:cNvSpPr txBox="1"/>
          <p:nvPr/>
        </p:nvSpPr>
        <p:spPr>
          <a:xfrm>
            <a:off x="1197971" y="4149991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83 </a:t>
            </a:r>
            <a:r>
              <a:rPr lang="en-US" sz="1400" kern="0" dirty="0">
                <a:solidFill>
                  <a:prstClr val="black"/>
                </a:solidFill>
              </a:rPr>
              <a:t>- </a:t>
            </a:r>
            <a:r>
              <a:rPr lang="en-US" sz="1400" kern="0" dirty="0" smtClean="0">
                <a:solidFill>
                  <a:prstClr val="black"/>
                </a:solidFill>
              </a:rPr>
              <a:t>86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2" name="TextBox 531"/>
          <p:cNvSpPr txBox="1"/>
          <p:nvPr/>
        </p:nvSpPr>
        <p:spPr>
          <a:xfrm>
            <a:off x="4011575" y="411797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1200291" y="3354599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74 </a:t>
            </a:r>
            <a:r>
              <a:rPr lang="en-US" sz="1400" kern="0" dirty="0">
                <a:solidFill>
                  <a:prstClr val="black"/>
                </a:solidFill>
              </a:rPr>
              <a:t>- </a:t>
            </a:r>
            <a:r>
              <a:rPr lang="en-US" sz="1400" kern="0" dirty="0" smtClean="0">
                <a:solidFill>
                  <a:prstClr val="black"/>
                </a:solidFill>
              </a:rPr>
              <a:t>77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4" name="TextBox 533"/>
          <p:cNvSpPr txBox="1"/>
          <p:nvPr/>
        </p:nvSpPr>
        <p:spPr>
          <a:xfrm>
            <a:off x="2751149" y="335459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75.5</a:t>
            </a:r>
          </a:p>
        </p:txBody>
      </p:sp>
      <p:sp>
        <p:nvSpPr>
          <p:cNvPr id="535" name="TextBox 534"/>
          <p:cNvSpPr txBox="1"/>
          <p:nvPr/>
        </p:nvSpPr>
        <p:spPr>
          <a:xfrm>
            <a:off x="4011575" y="335459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536" name="TextBox 535"/>
          <p:cNvSpPr txBox="1"/>
          <p:nvPr/>
        </p:nvSpPr>
        <p:spPr>
          <a:xfrm>
            <a:off x="5368505" y="335459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604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7" name="TextBox 536"/>
          <p:cNvSpPr txBox="1"/>
          <p:nvPr/>
        </p:nvSpPr>
        <p:spPr>
          <a:xfrm>
            <a:off x="2751149" y="4134739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84.5</a:t>
            </a:r>
          </a:p>
        </p:txBody>
      </p:sp>
      <p:sp>
        <p:nvSpPr>
          <p:cNvPr id="538" name="TextBox 537"/>
          <p:cNvSpPr txBox="1"/>
          <p:nvPr/>
        </p:nvSpPr>
        <p:spPr>
          <a:xfrm>
            <a:off x="5369414" y="413723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kern="0" dirty="0" smtClean="0">
                <a:solidFill>
                  <a:prstClr val="black"/>
                </a:solidFill>
              </a:rPr>
              <a:t>169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9" name="Cloud 538"/>
          <p:cNvSpPr/>
          <p:nvPr/>
        </p:nvSpPr>
        <p:spPr bwMode="auto">
          <a:xfrm rot="10800000" flipH="1" flipV="1">
            <a:off x="5095572" y="1534816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4961830" y="1792134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What we need to find?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541" name="Curved Left Arrow 540"/>
          <p:cNvSpPr/>
          <p:nvPr/>
        </p:nvSpPr>
        <p:spPr>
          <a:xfrm rot="9759890" flipH="1">
            <a:off x="1923352" y="1022733"/>
            <a:ext cx="424897" cy="1353738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2" name="Rectangle 541"/>
          <p:cNvSpPr/>
          <p:nvPr/>
        </p:nvSpPr>
        <p:spPr>
          <a:xfrm>
            <a:off x="457903" y="1037127"/>
            <a:ext cx="1801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C00000"/>
                </a:solidFill>
              </a:rPr>
              <a:t>No. of heart beats per 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3" name="Curved Left Arrow 542"/>
          <p:cNvSpPr/>
          <p:nvPr/>
        </p:nvSpPr>
        <p:spPr>
          <a:xfrm rot="6388534" flipH="1">
            <a:off x="2857155" y="381217"/>
            <a:ext cx="733678" cy="2594384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4" name="Rectangle 543"/>
          <p:cNvSpPr/>
          <p:nvPr/>
        </p:nvSpPr>
        <p:spPr>
          <a:xfrm>
            <a:off x="747006" y="1471270"/>
            <a:ext cx="1182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</a:t>
            </a:r>
            <a:r>
              <a:rPr lang="en-US" sz="1200" b="1" dirty="0" smtClean="0">
                <a:solidFill>
                  <a:srgbClr val="C00000"/>
                </a:solidFill>
              </a:rPr>
              <a:t>women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545" name="Cloud Callout 544"/>
          <p:cNvSpPr/>
          <p:nvPr/>
        </p:nvSpPr>
        <p:spPr bwMode="auto">
          <a:xfrm rot="10800000" flipH="1" flipV="1">
            <a:off x="2278621" y="2029579"/>
            <a:ext cx="4749990" cy="1423685"/>
          </a:xfrm>
          <a:prstGeom prst="cloudCallout">
            <a:avLst>
              <a:gd name="adj1" fmla="val -47881"/>
              <a:gd name="adj2" fmla="val -52947"/>
            </a:avLst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2443816" y="2191756"/>
            <a:ext cx="418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Class width (h) is found by subtracting two consecutive lower limits or two consecutive upper limits</a:t>
            </a:r>
          </a:p>
        </p:txBody>
      </p:sp>
      <p:sp>
        <p:nvSpPr>
          <p:cNvPr id="547" name="Rectangle 546"/>
          <p:cNvSpPr/>
          <p:nvPr/>
        </p:nvSpPr>
        <p:spPr>
          <a:xfrm>
            <a:off x="1000484" y="2558782"/>
            <a:ext cx="1500026" cy="242940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8" name="Oval Callout 547"/>
          <p:cNvSpPr/>
          <p:nvPr/>
        </p:nvSpPr>
        <p:spPr>
          <a:xfrm>
            <a:off x="2415454" y="1620257"/>
            <a:ext cx="1036406" cy="800100"/>
          </a:xfrm>
          <a:prstGeom prst="wedgeEllipseCallout">
            <a:avLst>
              <a:gd name="adj1" fmla="val -91094"/>
              <a:gd name="adj2" fmla="val 97535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1181943" y="2536755"/>
            <a:ext cx="73289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65 </a:t>
            </a:r>
            <a:r>
              <a:rPr lang="en-US" sz="1400" dirty="0">
                <a:solidFill>
                  <a:prstClr val="black"/>
                </a:solidFill>
              </a:rPr>
              <a:t>– 68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cxnSp>
        <p:nvCxnSpPr>
          <p:cNvPr id="551" name="Straight Connector 550"/>
          <p:cNvCxnSpPr/>
          <p:nvPr/>
        </p:nvCxnSpPr>
        <p:spPr>
          <a:xfrm flipV="1">
            <a:off x="7432679" y="2923661"/>
            <a:ext cx="18288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52" name="Straight Connector 551"/>
          <p:cNvCxnSpPr/>
          <p:nvPr/>
        </p:nvCxnSpPr>
        <p:spPr>
          <a:xfrm flipV="1">
            <a:off x="7344695" y="2675080"/>
            <a:ext cx="39202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553" name="TextBox 552"/>
          <p:cNvSpPr txBox="1"/>
          <p:nvPr/>
        </p:nvSpPr>
        <p:spPr>
          <a:xfrm>
            <a:off x="7705021" y="252615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kern="0" dirty="0" smtClean="0">
                <a:solidFill>
                  <a:prstClr val="black"/>
                </a:solidFill>
                <a:latin typeface="Sylfaen"/>
              </a:rPr>
              <a:t>75.9</a:t>
            </a:r>
            <a:endParaRPr lang="en-US" sz="1200" kern="0" baseline="-25000" dirty="0">
              <a:solidFill>
                <a:prstClr val="black"/>
              </a:solidFill>
            </a:endParaRPr>
          </a:p>
        </p:txBody>
      </p:sp>
      <p:grpSp>
        <p:nvGrpSpPr>
          <p:cNvPr id="554" name="Group 553"/>
          <p:cNvGrpSpPr/>
          <p:nvPr/>
        </p:nvGrpSpPr>
        <p:grpSpPr>
          <a:xfrm>
            <a:off x="3118286" y="2005036"/>
            <a:ext cx="1000695" cy="627433"/>
            <a:chOff x="3162300" y="2228850"/>
            <a:chExt cx="1000695" cy="627433"/>
          </a:xfrm>
        </p:grpSpPr>
        <p:grpSp>
          <p:nvGrpSpPr>
            <p:cNvPr id="55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57" name="Oval Callout 55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58" name="Oval Callout 55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56" name="TextBox 555"/>
            <p:cNvSpPr txBox="1">
              <a:spLocks noChangeArrowheads="1"/>
            </p:cNvSpPr>
            <p:nvPr/>
          </p:nvSpPr>
          <p:spPr bwMode="auto">
            <a:xfrm>
              <a:off x="3162300" y="23622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66.5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3138605" y="2309046"/>
            <a:ext cx="1000695" cy="627433"/>
            <a:chOff x="3175000" y="2228850"/>
            <a:chExt cx="1000695" cy="627433"/>
          </a:xfrm>
        </p:grpSpPr>
        <p:grpSp>
          <p:nvGrpSpPr>
            <p:cNvPr id="560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62" name="Oval Callout 561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63" name="Oval Callout 562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61" name="TextBox 560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69.5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4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64" name="Group 563"/>
          <p:cNvGrpSpPr/>
          <p:nvPr/>
        </p:nvGrpSpPr>
        <p:grpSpPr>
          <a:xfrm>
            <a:off x="3143686" y="2584156"/>
            <a:ext cx="1000695" cy="627433"/>
            <a:chOff x="3162300" y="2228850"/>
            <a:chExt cx="1000695" cy="627433"/>
          </a:xfrm>
        </p:grpSpPr>
        <p:grpSp>
          <p:nvGrpSpPr>
            <p:cNvPr id="56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67" name="Oval Callout 56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68" name="Oval Callout 56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66" name="TextBox 565"/>
            <p:cNvSpPr txBox="1">
              <a:spLocks noChangeArrowheads="1"/>
            </p:cNvSpPr>
            <p:nvPr/>
          </p:nvSpPr>
          <p:spPr bwMode="auto">
            <a:xfrm>
              <a:off x="3162300" y="23622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72.5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3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3112610" y="2855789"/>
            <a:ext cx="1000695" cy="627433"/>
            <a:chOff x="3138844" y="2228850"/>
            <a:chExt cx="1000695" cy="627433"/>
          </a:xfrm>
        </p:grpSpPr>
        <p:grpSp>
          <p:nvGrpSpPr>
            <p:cNvPr id="570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72" name="Oval Callout 571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73" name="Oval Callout 572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71" name="TextBox 570"/>
            <p:cNvSpPr txBox="1">
              <a:spLocks noChangeArrowheads="1"/>
            </p:cNvSpPr>
            <p:nvPr/>
          </p:nvSpPr>
          <p:spPr bwMode="auto">
            <a:xfrm>
              <a:off x="3138844" y="23685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75.5 </a:t>
              </a:r>
              <a:r>
                <a:rPr lang="en-US" sz="1600" b="1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smtClean="0">
                  <a:solidFill>
                    <a:prstClr val="black"/>
                  </a:solidFill>
                  <a:latin typeface="Arial Rounded MT Bold" pitchFamily="34" charset="0"/>
                </a:rPr>
                <a:t>8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3141146" y="3107343"/>
            <a:ext cx="1000695" cy="627433"/>
            <a:chOff x="3175000" y="2228850"/>
            <a:chExt cx="1000695" cy="627433"/>
          </a:xfrm>
        </p:grpSpPr>
        <p:grpSp>
          <p:nvGrpSpPr>
            <p:cNvPr id="57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77" name="Oval Callout 57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78" name="Oval Callout 57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76" name="TextBox 575"/>
            <p:cNvSpPr txBox="1">
              <a:spLocks noChangeArrowheads="1"/>
            </p:cNvSpPr>
            <p:nvPr/>
          </p:nvSpPr>
          <p:spPr bwMode="auto">
            <a:xfrm>
              <a:off x="3175000" y="23876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78.5 </a:t>
              </a:r>
              <a:r>
                <a:rPr lang="en-US" sz="1600" b="1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smtClean="0">
                  <a:solidFill>
                    <a:prstClr val="black"/>
                  </a:solidFill>
                  <a:latin typeface="Arial Rounded MT Bold" pitchFamily="34" charset="0"/>
                </a:rPr>
                <a:t>7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79" name="Group 578"/>
          <p:cNvGrpSpPr/>
          <p:nvPr/>
        </p:nvGrpSpPr>
        <p:grpSpPr>
          <a:xfrm>
            <a:off x="3162801" y="3351183"/>
            <a:ext cx="1000695" cy="627433"/>
            <a:chOff x="3168650" y="2228850"/>
            <a:chExt cx="1000695" cy="627433"/>
          </a:xfrm>
        </p:grpSpPr>
        <p:grpSp>
          <p:nvGrpSpPr>
            <p:cNvPr id="580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82" name="Oval Callout 581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83" name="Oval Callout 582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81" name="TextBox 580"/>
            <p:cNvSpPr txBox="1">
              <a:spLocks noChangeArrowheads="1"/>
            </p:cNvSpPr>
            <p:nvPr/>
          </p:nvSpPr>
          <p:spPr bwMode="auto">
            <a:xfrm>
              <a:off x="3168650" y="2387589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81.5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84" name="Group 583"/>
          <p:cNvGrpSpPr/>
          <p:nvPr/>
        </p:nvGrpSpPr>
        <p:grpSpPr>
          <a:xfrm>
            <a:off x="3158926" y="3640743"/>
            <a:ext cx="1000695" cy="627433"/>
            <a:chOff x="3162300" y="2228850"/>
            <a:chExt cx="1000695" cy="627433"/>
          </a:xfrm>
        </p:grpSpPr>
        <p:grpSp>
          <p:nvGrpSpPr>
            <p:cNvPr id="58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87" name="Oval Callout 58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88" name="Oval Callout 58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86" name="TextBox 585"/>
            <p:cNvSpPr txBox="1">
              <a:spLocks noChangeArrowheads="1"/>
            </p:cNvSpPr>
            <p:nvPr/>
          </p:nvSpPr>
          <p:spPr bwMode="auto">
            <a:xfrm>
              <a:off x="3162300" y="2355850"/>
              <a:ext cx="1000695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7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84.5 </a:t>
              </a:r>
              <a:r>
                <a:rPr lang="en-US" sz="17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7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endParaRPr lang="en-US" sz="17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2079061" y="3125716"/>
            <a:ext cx="2471105" cy="980822"/>
            <a:chOff x="3349372" y="-1945567"/>
            <a:chExt cx="2471105" cy="980822"/>
          </a:xfrm>
        </p:grpSpPr>
        <p:sp>
          <p:nvSpPr>
            <p:cNvPr id="590" name="Cloud 58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91" name="TextBox 590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92" name="Group 591"/>
          <p:cNvGrpSpPr/>
          <p:nvPr/>
        </p:nvGrpSpPr>
        <p:grpSpPr>
          <a:xfrm>
            <a:off x="4596646" y="3148630"/>
            <a:ext cx="2471105" cy="980822"/>
            <a:chOff x="3349372" y="-1945567"/>
            <a:chExt cx="2471105" cy="980822"/>
          </a:xfrm>
        </p:grpSpPr>
        <p:sp>
          <p:nvSpPr>
            <p:cNvPr id="593" name="Cloud 592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94" name="TextBox 593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595" name="Straight Connector 594"/>
          <p:cNvCxnSpPr/>
          <p:nvPr/>
        </p:nvCxnSpPr>
        <p:spPr>
          <a:xfrm flipH="1">
            <a:off x="503062" y="987895"/>
            <a:ext cx="7218726" cy="0"/>
          </a:xfrm>
          <a:prstGeom prst="line">
            <a:avLst/>
          </a:prstGeom>
          <a:noFill/>
          <a:ln w="38100" cap="flat" cmpd="sng" algn="ctr">
            <a:solidFill>
              <a:srgbClr val="9A0000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2464619" y="1767242"/>
                <a:ext cx="938077" cy="505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65 + 68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kern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19" y="1767242"/>
                <a:ext cx="938077" cy="505395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/>
          <p:cNvSpPr/>
          <p:nvPr/>
        </p:nvSpPr>
        <p:spPr>
          <a:xfrm>
            <a:off x="987504" y="1217516"/>
            <a:ext cx="699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minute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2984" y="-596602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Q.4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000"/>
                            </p:stCondLst>
                            <p:childTnLst>
                              <p:par>
                                <p:cTn id="28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1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9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500"/>
                            </p:stCondLst>
                            <p:childTnLst>
                              <p:par>
                                <p:cTn id="5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3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1000"/>
                            </p:stCondLst>
                            <p:childTnLst>
                              <p:par>
                                <p:cTn id="5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483" grpId="0" animBg="1"/>
      <p:bldP spid="480" grpId="0" animBg="1"/>
      <p:bldP spid="480" grpId="1" animBg="1"/>
      <p:bldP spid="482" grpId="0" animBg="1"/>
      <p:bldP spid="482" grpId="1" animBg="1"/>
      <p:bldP spid="485" grpId="0" animBg="1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494" grpId="0"/>
      <p:bldP spid="495" grpId="0"/>
      <p:bldP spid="496" grpId="0"/>
      <p:bldP spid="497" grpId="0"/>
      <p:bldP spid="498" grpId="0"/>
      <p:bldP spid="499" grpId="0"/>
      <p:bldP spid="500" grpId="0"/>
      <p:bldP spid="501" grpId="0"/>
      <p:bldP spid="502" grpId="0"/>
      <p:bldP spid="503" grpId="0"/>
      <p:bldP spid="504" grpId="0"/>
      <p:bldP spid="505" grpId="0"/>
      <p:bldP spid="506" grpId="0"/>
      <p:bldP spid="507" grpId="0"/>
      <p:bldP spid="508" grpId="0"/>
      <p:bldP spid="509" grpId="0"/>
      <p:bldP spid="510" grpId="0"/>
      <p:bldP spid="511" grpId="0"/>
      <p:bldP spid="512" grpId="0"/>
      <p:bldP spid="513" grpId="0"/>
      <p:bldP spid="514" grpId="0"/>
      <p:bldP spid="515" grpId="0"/>
      <p:bldP spid="516" grpId="0"/>
      <p:bldP spid="518" grpId="0"/>
      <p:bldP spid="520" grpId="0"/>
      <p:bldP spid="521" grpId="0"/>
      <p:bldP spid="522" grpId="0"/>
      <p:bldP spid="524" grpId="0"/>
      <p:bldP spid="525" grpId="0"/>
      <p:bldP spid="526" grpId="0"/>
      <p:bldP spid="527" grpId="0" animBg="1"/>
      <p:bldP spid="528" grpId="0"/>
      <p:bldP spid="529" grpId="0"/>
      <p:bldP spid="530" grpId="0" animBg="1"/>
      <p:bldP spid="530" grpId="1" animBg="1"/>
      <p:bldP spid="531" grpId="0"/>
      <p:bldP spid="532" grpId="0"/>
      <p:bldP spid="533" grpId="0"/>
      <p:bldP spid="534" grpId="0"/>
      <p:bldP spid="535" grpId="0"/>
      <p:bldP spid="536" grpId="0"/>
      <p:bldP spid="537" grpId="0"/>
      <p:bldP spid="538" grpId="0"/>
      <p:bldP spid="539" grpId="0" animBg="1"/>
      <p:bldP spid="539" grpId="1" animBg="1"/>
      <p:bldP spid="540" grpId="0"/>
      <p:bldP spid="540" grpId="1"/>
      <p:bldP spid="541" grpId="0" animBg="1"/>
      <p:bldP spid="541" grpId="1" animBg="1"/>
      <p:bldP spid="542" grpId="0"/>
      <p:bldP spid="542" grpId="1"/>
      <p:bldP spid="543" grpId="0" animBg="1"/>
      <p:bldP spid="543" grpId="1" animBg="1"/>
      <p:bldP spid="544" grpId="0"/>
      <p:bldP spid="544" grpId="1"/>
      <p:bldP spid="545" grpId="0" animBg="1"/>
      <p:bldP spid="545" grpId="1" animBg="1"/>
      <p:bldP spid="546" grpId="0"/>
      <p:bldP spid="546" grpId="1"/>
      <p:bldP spid="547" grpId="0" animBg="1"/>
      <p:bldP spid="547" grpId="1" animBg="1"/>
      <p:bldP spid="548" grpId="0" animBg="1"/>
      <p:bldP spid="550" grpId="0"/>
      <p:bldP spid="553" grpId="0"/>
      <p:bldP spid="122" grpId="0"/>
      <p:bldP spid="122" grpId="1"/>
      <p:bldP spid="124" grpId="0"/>
      <p:bldP spid="124" grpId="1"/>
      <p:bldP spid="1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4134" y="2248585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Module_04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-52459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No_Change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8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6185010" y="2013431"/>
                <a:ext cx="1282691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kern="0" dirty="0" smtClean="0">
                            <a:solidFill>
                              <a:srgbClr val="0000FF"/>
                            </a:solidFill>
                            <a:sym typeface="Symbol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kern="0" dirty="0" smtClean="0">
                    <a:solidFill>
                      <a:srgbClr val="0000FF"/>
                    </a:solidFill>
                    <a:sym typeface="Symbol"/>
                  </a:rPr>
                  <a:t>) =</a:t>
                </a:r>
                <a:endParaRPr lang="en-US" sz="1600" kern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010" y="2013431"/>
                <a:ext cx="1282691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3" name="TextBox 482"/>
          <p:cNvSpPr txBox="1"/>
          <p:nvPr/>
        </p:nvSpPr>
        <p:spPr>
          <a:xfrm>
            <a:off x="381590" y="283490"/>
            <a:ext cx="6765421" cy="523220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Q. </a:t>
            </a:r>
            <a:r>
              <a:rPr lang="en-US" sz="1400" b="1" dirty="0" smtClean="0">
                <a:solidFill>
                  <a:prstClr val="black"/>
                </a:solidFill>
              </a:rPr>
              <a:t>The </a:t>
            </a:r>
            <a:r>
              <a:rPr lang="en-US" sz="1400" b="1" dirty="0">
                <a:solidFill>
                  <a:prstClr val="black"/>
                </a:solidFill>
              </a:rPr>
              <a:t>following table gives the literacy rate (in percentage) of 35 cities. </a:t>
            </a:r>
            <a:endParaRPr lang="en-US" sz="1400" b="1" dirty="0" smtClean="0">
              <a:solidFill>
                <a:prstClr val="black"/>
              </a:solidFill>
            </a:endParaRPr>
          </a:p>
          <a:p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smtClean="0">
                <a:solidFill>
                  <a:prstClr val="black"/>
                </a:solidFill>
              </a:rPr>
              <a:t>     Find </a:t>
            </a:r>
            <a:r>
              <a:rPr lang="en-US" sz="1400" b="1" dirty="0">
                <a:solidFill>
                  <a:prstClr val="black"/>
                </a:solidFill>
              </a:rPr>
              <a:t>the mean literacy rate.</a:t>
            </a:r>
            <a:endParaRPr lang="en-US" sz="1400" b="1" dirty="0">
              <a:solidFill>
                <a:srgbClr val="C00000"/>
              </a:solidFill>
              <a:cs typeface="Calibri" pitchFamily="34" charset="0"/>
            </a:endParaRPr>
          </a:p>
        </p:txBody>
      </p:sp>
      <p:graphicFrame>
        <p:nvGraphicFramePr>
          <p:cNvPr id="479" name="Table 4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27108"/>
              </p:ext>
            </p:extLst>
          </p:nvPr>
        </p:nvGraphicFramePr>
        <p:xfrm>
          <a:off x="991282" y="1956355"/>
          <a:ext cx="5192556" cy="206202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7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lumMod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80" name="Rounded Rectangle 479"/>
          <p:cNvSpPr/>
          <p:nvPr/>
        </p:nvSpPr>
        <p:spPr>
          <a:xfrm>
            <a:off x="3816573" y="1979319"/>
            <a:ext cx="858827" cy="394453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graphicFrame>
        <p:nvGraphicFramePr>
          <p:cNvPr id="481" name="Table 4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34248"/>
              </p:ext>
            </p:extLst>
          </p:nvPr>
        </p:nvGraphicFramePr>
        <p:xfrm>
          <a:off x="393380" y="885266"/>
          <a:ext cx="6304678" cy="556260"/>
        </p:xfrm>
        <a:graphic>
          <a:graphicData uri="http://schemas.openxmlformats.org/drawingml/2006/table">
            <a:tbl>
              <a:tblPr firstRow="1" bandRow="1">
                <a:gradFill rotWithShape="1">
                  <a:gsLst>
                    <a:gs pos="0">
                      <a:srgbClr val="A8CDD7">
                        <a:shade val="58000"/>
                        <a:satMod val="150000"/>
                      </a:srgbClr>
                    </a:gs>
                    <a:gs pos="72000">
                      <a:srgbClr val="A8CDD7">
                        <a:tint val="90000"/>
                        <a:satMod val="135000"/>
                      </a:srgbClr>
                    </a:gs>
                    <a:gs pos="100000">
                      <a:srgbClr val="A8CDD7">
                        <a:tint val="80000"/>
                        <a:satMod val="155000"/>
                      </a:srgbClr>
                    </a:gs>
                  </a:gsLst>
                  <a:lin ang="16200000" scaled="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Literacy rate (in %)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45 - 55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55 - 65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65 - 75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75 - 85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85 - 95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No. of cities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CDD7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2" name="Rounded Rectangle 481"/>
          <p:cNvSpPr/>
          <p:nvPr/>
        </p:nvSpPr>
        <p:spPr>
          <a:xfrm>
            <a:off x="1160146" y="2013640"/>
            <a:ext cx="1263755" cy="267230"/>
          </a:xfrm>
          <a:prstGeom prst="roundRect">
            <a:avLst/>
          </a:prstGeom>
          <a:solidFill>
            <a:srgbClr val="FFC000"/>
          </a:solidFill>
          <a:ln w="381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485" name="TextBox 484"/>
          <p:cNvSpPr txBox="1"/>
          <p:nvPr/>
        </p:nvSpPr>
        <p:spPr>
          <a:xfrm>
            <a:off x="428817" y="1696149"/>
            <a:ext cx="529312" cy="338554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r>
              <a:rPr lang="en-US" sz="1600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Sol:</a:t>
            </a:r>
          </a:p>
        </p:txBody>
      </p:sp>
      <p:sp>
        <p:nvSpPr>
          <p:cNvPr id="486" name="TextBox 485"/>
          <p:cNvSpPr txBox="1"/>
          <p:nvPr/>
        </p:nvSpPr>
        <p:spPr>
          <a:xfrm>
            <a:off x="1059701" y="1976903"/>
            <a:ext cx="149432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kern="0" dirty="0" smtClean="0">
                <a:solidFill>
                  <a:prstClr val="black"/>
                </a:solidFill>
              </a:rPr>
              <a:t>(Class interval) </a:t>
            </a:r>
            <a:endParaRPr lang="en-US" sz="1400" b="1" kern="0" dirty="0">
              <a:solidFill>
                <a:prstClr val="black"/>
              </a:solidFill>
            </a:endParaRPr>
          </a:p>
        </p:txBody>
      </p:sp>
      <p:sp>
        <p:nvSpPr>
          <p:cNvPr id="487" name="TextBox 486"/>
          <p:cNvSpPr txBox="1"/>
          <p:nvPr/>
        </p:nvSpPr>
        <p:spPr>
          <a:xfrm>
            <a:off x="2554299" y="1904542"/>
            <a:ext cx="93807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 err="1" smtClean="0">
                <a:solidFill>
                  <a:prstClr val="black"/>
                </a:solidFill>
              </a:rPr>
              <a:t>Classmark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88" name="TextBox 487"/>
          <p:cNvSpPr txBox="1"/>
          <p:nvPr/>
        </p:nvSpPr>
        <p:spPr>
          <a:xfrm>
            <a:off x="2578909" y="2088024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prstClr val="black"/>
                </a:solidFill>
              </a:rPr>
              <a:t>x</a:t>
            </a:r>
            <a:r>
              <a:rPr lang="en-US" sz="1400" baseline="-25000" dirty="0">
                <a:solidFill>
                  <a:prstClr val="black"/>
                </a:solidFill>
              </a:rPr>
              <a:t>i</a:t>
            </a:r>
            <a:endParaRPr lang="en-US" sz="1400" kern="0" baseline="-25000" dirty="0">
              <a:solidFill>
                <a:prstClr val="black"/>
              </a:solidFill>
            </a:endParaRPr>
          </a:p>
        </p:txBody>
      </p:sp>
      <p:sp>
        <p:nvSpPr>
          <p:cNvPr id="489" name="TextBox 488"/>
          <p:cNvSpPr txBox="1"/>
          <p:nvPr/>
        </p:nvSpPr>
        <p:spPr>
          <a:xfrm>
            <a:off x="3836211" y="1902902"/>
            <a:ext cx="8996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frequency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3825432" y="2086383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( f</a:t>
            </a:r>
            <a:r>
              <a:rPr lang="en-US" sz="1400" kern="0" baseline="-25000" dirty="0">
                <a:solidFill>
                  <a:prstClr val="black"/>
                </a:solidFill>
              </a:rPr>
              <a:t>i </a:t>
            </a:r>
            <a:r>
              <a:rPr lang="en-US" sz="1400" kern="0" dirty="0" smtClean="0">
                <a:solidFill>
                  <a:prstClr val="black"/>
                </a:solidFill>
              </a:rPr>
              <a:t>)</a:t>
            </a:r>
            <a:endParaRPr lang="en-US" sz="1400" kern="0" baseline="-25000" dirty="0">
              <a:solidFill>
                <a:prstClr val="black"/>
              </a:solidFill>
            </a:endParaRPr>
          </a:p>
        </p:txBody>
      </p:sp>
      <p:sp>
        <p:nvSpPr>
          <p:cNvPr id="491" name="TextBox 490"/>
          <p:cNvSpPr txBox="1"/>
          <p:nvPr/>
        </p:nvSpPr>
        <p:spPr>
          <a:xfrm>
            <a:off x="5137586" y="1984115"/>
            <a:ext cx="9034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 err="1">
                <a:solidFill>
                  <a:prstClr val="black"/>
                </a:solidFill>
              </a:rPr>
              <a:t>x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baseline="-2500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492" name="TextBox 491"/>
          <p:cNvSpPr txBox="1"/>
          <p:nvPr/>
        </p:nvSpPr>
        <p:spPr>
          <a:xfrm>
            <a:off x="1197972" y="2638741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55 - 65</a:t>
            </a:r>
          </a:p>
        </p:txBody>
      </p:sp>
      <p:sp>
        <p:nvSpPr>
          <p:cNvPr id="493" name="TextBox 492"/>
          <p:cNvSpPr txBox="1"/>
          <p:nvPr/>
        </p:nvSpPr>
        <p:spPr>
          <a:xfrm>
            <a:off x="1197972" y="2930349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65 - 75</a:t>
            </a:r>
          </a:p>
        </p:txBody>
      </p:sp>
      <p:sp>
        <p:nvSpPr>
          <p:cNvPr id="494" name="TextBox 493"/>
          <p:cNvSpPr txBox="1"/>
          <p:nvPr/>
        </p:nvSpPr>
        <p:spPr>
          <a:xfrm>
            <a:off x="1197972" y="3469912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85 - 95</a:t>
            </a:r>
          </a:p>
        </p:txBody>
      </p:sp>
      <p:sp>
        <p:nvSpPr>
          <p:cNvPr id="496" name="TextBox 495"/>
          <p:cNvSpPr txBox="1"/>
          <p:nvPr/>
        </p:nvSpPr>
        <p:spPr>
          <a:xfrm>
            <a:off x="2840131" y="2373773"/>
            <a:ext cx="3810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50</a:t>
            </a:r>
          </a:p>
        </p:txBody>
      </p:sp>
      <p:sp>
        <p:nvSpPr>
          <p:cNvPr id="497" name="TextBox 496"/>
          <p:cNvSpPr txBox="1"/>
          <p:nvPr/>
        </p:nvSpPr>
        <p:spPr>
          <a:xfrm>
            <a:off x="2763931" y="2654991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60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2763931" y="2935547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70</a:t>
            </a:r>
          </a:p>
        </p:txBody>
      </p:sp>
      <p:sp>
        <p:nvSpPr>
          <p:cNvPr id="499" name="TextBox 498"/>
          <p:cNvSpPr txBox="1"/>
          <p:nvPr/>
        </p:nvSpPr>
        <p:spPr>
          <a:xfrm>
            <a:off x="2763931" y="346991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90</a:t>
            </a:r>
          </a:p>
        </p:txBody>
      </p:sp>
      <p:sp>
        <p:nvSpPr>
          <p:cNvPr id="501" name="TextBox 500"/>
          <p:cNvSpPr txBox="1"/>
          <p:nvPr/>
        </p:nvSpPr>
        <p:spPr>
          <a:xfrm>
            <a:off x="3967165" y="2373774"/>
            <a:ext cx="61997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3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2" name="TextBox 501"/>
          <p:cNvSpPr txBox="1"/>
          <p:nvPr/>
        </p:nvSpPr>
        <p:spPr>
          <a:xfrm>
            <a:off x="4010454" y="2654991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10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3" name="TextBox 502"/>
          <p:cNvSpPr txBox="1"/>
          <p:nvPr/>
        </p:nvSpPr>
        <p:spPr>
          <a:xfrm>
            <a:off x="4010454" y="2935548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11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4010454" y="3469912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3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6" name="TextBox 505"/>
          <p:cNvSpPr txBox="1"/>
          <p:nvPr/>
        </p:nvSpPr>
        <p:spPr>
          <a:xfrm>
            <a:off x="5386966" y="2373773"/>
            <a:ext cx="4572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150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7" name="TextBox 506"/>
          <p:cNvSpPr txBox="1"/>
          <p:nvPr/>
        </p:nvSpPr>
        <p:spPr>
          <a:xfrm>
            <a:off x="5366186" y="2654991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600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8" name="TextBox 507"/>
          <p:cNvSpPr txBox="1"/>
          <p:nvPr/>
        </p:nvSpPr>
        <p:spPr>
          <a:xfrm>
            <a:off x="5301695" y="2935547"/>
            <a:ext cx="6748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770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09" name="TextBox 508"/>
          <p:cNvSpPr txBox="1"/>
          <p:nvPr/>
        </p:nvSpPr>
        <p:spPr>
          <a:xfrm>
            <a:off x="5263290" y="3469912"/>
            <a:ext cx="67484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270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1" name="TextBox 510"/>
          <p:cNvSpPr txBox="1"/>
          <p:nvPr/>
        </p:nvSpPr>
        <p:spPr>
          <a:xfrm>
            <a:off x="1271934" y="3724930"/>
            <a:ext cx="5810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2808327" y="3724930"/>
            <a:ext cx="31290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--</a:t>
            </a:r>
          </a:p>
        </p:txBody>
      </p:sp>
      <p:sp>
        <p:nvSpPr>
          <p:cNvPr id="513" name="TextBox 512"/>
          <p:cNvSpPr txBox="1"/>
          <p:nvPr/>
        </p:nvSpPr>
        <p:spPr>
          <a:xfrm>
            <a:off x="3844519" y="3724930"/>
            <a:ext cx="63523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5071660" y="3724930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kern="0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kern="0" dirty="0" err="1">
                <a:solidFill>
                  <a:prstClr val="black"/>
                </a:solidFill>
              </a:rPr>
              <a:t>f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dirty="0" err="1">
                <a:solidFill>
                  <a:prstClr val="black"/>
                </a:solidFill>
              </a:rPr>
              <a:t>x</a:t>
            </a:r>
            <a:r>
              <a:rPr lang="en-US" sz="1400" kern="0" baseline="-25000" dirty="0" err="1">
                <a:solidFill>
                  <a:prstClr val="black"/>
                </a:solidFill>
              </a:rPr>
              <a:t>i</a:t>
            </a:r>
            <a:r>
              <a:rPr lang="en-US" sz="1400" kern="0" baseline="-25000" dirty="0">
                <a:solidFill>
                  <a:prstClr val="black"/>
                </a:solidFill>
              </a:rPr>
              <a:t>  </a:t>
            </a:r>
            <a:r>
              <a:rPr lang="en-US" sz="1400" kern="0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515" name="TextBox 514"/>
          <p:cNvSpPr txBox="1"/>
          <p:nvPr/>
        </p:nvSpPr>
        <p:spPr>
          <a:xfrm>
            <a:off x="4354758" y="3724930"/>
            <a:ext cx="36420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  <a:sym typeface="Symbol"/>
              </a:rPr>
              <a:t>35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6" name="TextBox 515"/>
          <p:cNvSpPr txBox="1"/>
          <p:nvPr/>
        </p:nvSpPr>
        <p:spPr>
          <a:xfrm>
            <a:off x="5641271" y="3735508"/>
            <a:ext cx="5437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  <a:sym typeface="Symbol"/>
              </a:rPr>
              <a:t>2430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18" name="TextBox 517"/>
          <p:cNvSpPr txBox="1"/>
          <p:nvPr/>
        </p:nvSpPr>
        <p:spPr>
          <a:xfrm>
            <a:off x="7242761" y="1781661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 err="1">
                <a:solidFill>
                  <a:srgbClr val="0000FF"/>
                </a:solidFill>
              </a:rPr>
              <a:t>x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baseline="-25000" dirty="0">
                <a:solidFill>
                  <a:srgbClr val="0000FF"/>
                </a:solidFill>
              </a:rPr>
              <a:t> 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519" name="Straight Connector 518"/>
          <p:cNvCxnSpPr/>
          <p:nvPr/>
        </p:nvCxnSpPr>
        <p:spPr>
          <a:xfrm>
            <a:off x="7326239" y="2136789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520" name="TextBox 519"/>
          <p:cNvSpPr txBox="1"/>
          <p:nvPr/>
        </p:nvSpPr>
        <p:spPr>
          <a:xfrm>
            <a:off x="7298530" y="2106279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kern="0" dirty="0" err="1">
                <a:solidFill>
                  <a:srgbClr val="0000FF"/>
                </a:solidFill>
              </a:rPr>
              <a:t>f</a:t>
            </a:r>
            <a:r>
              <a:rPr lang="en-US" sz="1600" kern="0" baseline="-25000" dirty="0" err="1">
                <a:solidFill>
                  <a:srgbClr val="0000FF"/>
                </a:solidFill>
              </a:rPr>
              <a:t>i</a:t>
            </a:r>
            <a:r>
              <a:rPr lang="en-US" sz="1600" kern="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521" name="TextBox 520"/>
          <p:cNvSpPr txBox="1"/>
          <p:nvPr/>
        </p:nvSpPr>
        <p:spPr>
          <a:xfrm>
            <a:off x="6986550" y="2584994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2" name="TextBox 521"/>
          <p:cNvSpPr txBox="1"/>
          <p:nvPr/>
        </p:nvSpPr>
        <p:spPr>
          <a:xfrm>
            <a:off x="7249785" y="2430775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2430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cxnSp>
        <p:nvCxnSpPr>
          <p:cNvPr id="523" name="Straight Connector 522"/>
          <p:cNvCxnSpPr/>
          <p:nvPr/>
        </p:nvCxnSpPr>
        <p:spPr>
          <a:xfrm>
            <a:off x="7298275" y="2704488"/>
            <a:ext cx="457200" cy="119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80000"/>
              </a:sysClr>
            </a:solidFill>
            <a:prstDash val="solid"/>
          </a:ln>
          <a:effectLst/>
        </p:spPr>
      </p:cxnSp>
      <p:sp>
        <p:nvSpPr>
          <p:cNvPr id="524" name="TextBox 523"/>
          <p:cNvSpPr txBox="1"/>
          <p:nvPr/>
        </p:nvSpPr>
        <p:spPr>
          <a:xfrm>
            <a:off x="7331937" y="2673978"/>
            <a:ext cx="3898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35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5" name="TextBox 524"/>
          <p:cNvSpPr txBox="1"/>
          <p:nvPr/>
        </p:nvSpPr>
        <p:spPr>
          <a:xfrm>
            <a:off x="6988747" y="2962891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6" name="TextBox 525"/>
          <p:cNvSpPr txBox="1"/>
          <p:nvPr/>
        </p:nvSpPr>
        <p:spPr>
          <a:xfrm>
            <a:off x="7222940" y="2962891"/>
            <a:ext cx="639919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kern="0" dirty="0" smtClean="0">
                <a:solidFill>
                  <a:srgbClr val="0000FF"/>
                </a:solidFill>
                <a:sym typeface="Symbol"/>
              </a:rPr>
              <a:t>69.43</a:t>
            </a:r>
            <a:endParaRPr lang="en-US" sz="1600" kern="0" dirty="0">
              <a:solidFill>
                <a:srgbClr val="0000FF"/>
              </a:solidFill>
            </a:endParaRPr>
          </a:p>
        </p:txBody>
      </p:sp>
      <p:sp>
        <p:nvSpPr>
          <p:cNvPr id="527" name="TextBox 526"/>
          <p:cNvSpPr txBox="1"/>
          <p:nvPr/>
        </p:nvSpPr>
        <p:spPr>
          <a:xfrm>
            <a:off x="6261821" y="3369508"/>
            <a:ext cx="1897170" cy="338554"/>
          </a:xfrm>
          <a:prstGeom prst="rect">
            <a:avLst/>
          </a:prstGeom>
          <a:gradFill rotWithShape="1">
            <a:gsLst>
              <a:gs pos="0">
                <a:srgbClr val="CEC597">
                  <a:shade val="58000"/>
                  <a:satMod val="150000"/>
                </a:srgbClr>
              </a:gs>
              <a:gs pos="72000">
                <a:srgbClr val="CEC597">
                  <a:tint val="90000"/>
                  <a:satMod val="135000"/>
                </a:srgbClr>
              </a:gs>
              <a:gs pos="100000">
                <a:srgbClr val="CEC597">
                  <a:tint val="80000"/>
                  <a:satMod val="155000"/>
                </a:srgbClr>
              </a:gs>
            </a:gsLst>
            <a:lin ang="16200000" scaled="0"/>
          </a:gra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Symbol"/>
              <a:buChar char="\"/>
            </a:pPr>
            <a:r>
              <a:rPr lang="en-US" sz="1600" kern="0" dirty="0">
                <a:solidFill>
                  <a:prstClr val="black"/>
                </a:solidFill>
                <a:latin typeface="Rockwell"/>
                <a:cs typeface="Calibri" pitchFamily="34" charset="0"/>
              </a:rPr>
              <a:t>Mean = </a:t>
            </a:r>
            <a:r>
              <a:rPr lang="en-US" sz="1600" b="1" dirty="0">
                <a:solidFill>
                  <a:prstClr val="black"/>
                </a:solidFill>
              </a:rPr>
              <a:t>69.43%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528" name="TextBox 527"/>
          <p:cNvSpPr txBox="1"/>
          <p:nvPr/>
        </p:nvSpPr>
        <p:spPr>
          <a:xfrm>
            <a:off x="897433" y="1686624"/>
            <a:ext cx="197522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prstClr val="black"/>
                </a:solidFill>
              </a:rPr>
              <a:t>Class width(h)  =  </a:t>
            </a:r>
          </a:p>
        </p:txBody>
      </p:sp>
      <p:sp>
        <p:nvSpPr>
          <p:cNvPr id="529" name="TextBox 528"/>
          <p:cNvSpPr txBox="1"/>
          <p:nvPr/>
        </p:nvSpPr>
        <p:spPr>
          <a:xfrm>
            <a:off x="2546697" y="1676634"/>
            <a:ext cx="41229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 smtClean="0">
                <a:solidFill>
                  <a:prstClr val="black"/>
                </a:solidFill>
              </a:rPr>
              <a:t>10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530" name="Curved Down Arrow 529"/>
          <p:cNvSpPr/>
          <p:nvPr/>
        </p:nvSpPr>
        <p:spPr>
          <a:xfrm rot="15441465" flipH="1">
            <a:off x="773648" y="2439368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ysClr val="windowText" lastClr="000000"/>
          </a:solidFill>
          <a:ln w="38100" cap="flat" cmpd="sng" algn="ctr">
            <a:solidFill>
              <a:srgbClr val="FFC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1400" kern="0" dirty="0">
              <a:solidFill>
                <a:srgbClr val="FF0000"/>
              </a:solidFill>
              <a:latin typeface="Rockwell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1200291" y="3191618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</a:rPr>
              <a:t>75 - 85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2763931" y="3191618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>
                <a:solidFill>
                  <a:prstClr val="black"/>
                </a:solidFill>
              </a:rPr>
              <a:t>80</a:t>
            </a:r>
          </a:p>
        </p:txBody>
      </p:sp>
      <p:sp>
        <p:nvSpPr>
          <p:cNvPr id="535" name="TextBox 534"/>
          <p:cNvSpPr txBox="1"/>
          <p:nvPr/>
        </p:nvSpPr>
        <p:spPr>
          <a:xfrm>
            <a:off x="4010454" y="3191618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8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6" name="TextBox 535"/>
          <p:cNvSpPr txBox="1"/>
          <p:nvPr/>
        </p:nvSpPr>
        <p:spPr>
          <a:xfrm>
            <a:off x="5368505" y="3191618"/>
            <a:ext cx="5334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kern="0" dirty="0" smtClean="0">
                <a:solidFill>
                  <a:prstClr val="black"/>
                </a:solidFill>
              </a:rPr>
              <a:t>640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539" name="Cloud 538"/>
          <p:cNvSpPr/>
          <p:nvPr/>
        </p:nvSpPr>
        <p:spPr bwMode="auto">
          <a:xfrm rot="10800000" flipH="1" flipV="1">
            <a:off x="5095572" y="1371835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0" name="TextBox 539"/>
          <p:cNvSpPr txBox="1"/>
          <p:nvPr/>
        </p:nvSpPr>
        <p:spPr>
          <a:xfrm>
            <a:off x="4961830" y="1662190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What we need to find?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541" name="Curved Left Arrow 540"/>
          <p:cNvSpPr/>
          <p:nvPr/>
        </p:nvSpPr>
        <p:spPr>
          <a:xfrm rot="9759890" flipH="1">
            <a:off x="1923352" y="859752"/>
            <a:ext cx="424897" cy="1353738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2" name="Rectangle 541"/>
          <p:cNvSpPr/>
          <p:nvPr/>
        </p:nvSpPr>
        <p:spPr>
          <a:xfrm>
            <a:off x="566519" y="868923"/>
            <a:ext cx="1563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Literacy rate (in %)</a:t>
            </a:r>
          </a:p>
        </p:txBody>
      </p:sp>
      <p:sp>
        <p:nvSpPr>
          <p:cNvPr id="543" name="Curved Left Arrow 542"/>
          <p:cNvSpPr/>
          <p:nvPr/>
        </p:nvSpPr>
        <p:spPr>
          <a:xfrm rot="6626197" flipH="1">
            <a:off x="2690484" y="204257"/>
            <a:ext cx="665384" cy="2266162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4" name="Rectangle 543"/>
          <p:cNvSpPr/>
          <p:nvPr/>
        </p:nvSpPr>
        <p:spPr>
          <a:xfrm>
            <a:off x="825617" y="1151795"/>
            <a:ext cx="102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cities</a:t>
            </a:r>
          </a:p>
        </p:txBody>
      </p:sp>
      <p:sp>
        <p:nvSpPr>
          <p:cNvPr id="545" name="Cloud Callout 544"/>
          <p:cNvSpPr/>
          <p:nvPr/>
        </p:nvSpPr>
        <p:spPr bwMode="auto">
          <a:xfrm rot="10800000" flipH="1" flipV="1">
            <a:off x="2278621" y="1866598"/>
            <a:ext cx="4749990" cy="1423685"/>
          </a:xfrm>
          <a:prstGeom prst="cloudCallout">
            <a:avLst>
              <a:gd name="adj1" fmla="val -47881"/>
              <a:gd name="adj2" fmla="val -52947"/>
            </a:avLst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2443816" y="2028775"/>
            <a:ext cx="418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Class width (h) is found by subtracting two consecutive lower limits or two consecutive upper limits</a:t>
            </a:r>
          </a:p>
        </p:txBody>
      </p:sp>
      <p:sp>
        <p:nvSpPr>
          <p:cNvPr id="547" name="Rectangle 546"/>
          <p:cNvSpPr/>
          <p:nvPr/>
        </p:nvSpPr>
        <p:spPr>
          <a:xfrm>
            <a:off x="1000484" y="2395801"/>
            <a:ext cx="1500026" cy="242940"/>
          </a:xfrm>
          <a:prstGeom prst="rect">
            <a:avLst/>
          </a:prstGeom>
          <a:solidFill>
            <a:srgbClr val="72A376"/>
          </a:solidFill>
          <a:ln w="381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48" name="Oval Callout 547"/>
          <p:cNvSpPr/>
          <p:nvPr/>
        </p:nvSpPr>
        <p:spPr>
          <a:xfrm>
            <a:off x="2415454" y="1457276"/>
            <a:ext cx="1036406" cy="800100"/>
          </a:xfrm>
          <a:prstGeom prst="wedgeEllipseCallout">
            <a:avLst>
              <a:gd name="adj1" fmla="val -91094"/>
              <a:gd name="adj2" fmla="val 97535"/>
            </a:avLst>
          </a:prstGeom>
          <a:gradFill rotWithShape="1">
            <a:gsLst>
              <a:gs pos="0">
                <a:srgbClr val="B0CCB0">
                  <a:shade val="58000"/>
                  <a:satMod val="150000"/>
                </a:srgbClr>
              </a:gs>
              <a:gs pos="72000">
                <a:srgbClr val="B0CCB0">
                  <a:tint val="90000"/>
                  <a:satMod val="135000"/>
                </a:srgbClr>
              </a:gs>
              <a:gs pos="100000">
                <a:srgbClr val="B0CCB0">
                  <a:tint val="80000"/>
                  <a:satMod val="155000"/>
                </a:srgbClr>
              </a:gs>
            </a:gsLst>
            <a:lin ang="16200000" scaled="0"/>
          </a:gradFill>
          <a:ln>
            <a:noFill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Rockwell"/>
            </a:endParaRPr>
          </a:p>
        </p:txBody>
      </p:sp>
      <p:sp>
        <p:nvSpPr>
          <p:cNvPr id="550" name="TextBox 549"/>
          <p:cNvSpPr txBox="1"/>
          <p:nvPr/>
        </p:nvSpPr>
        <p:spPr>
          <a:xfrm>
            <a:off x="1197973" y="2373774"/>
            <a:ext cx="700833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45 - 55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cxnSp>
        <p:nvCxnSpPr>
          <p:cNvPr id="551" name="Straight Connector 550"/>
          <p:cNvCxnSpPr/>
          <p:nvPr/>
        </p:nvCxnSpPr>
        <p:spPr>
          <a:xfrm flipV="1">
            <a:off x="7432679" y="2760680"/>
            <a:ext cx="18288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52" name="Straight Connector 551"/>
          <p:cNvCxnSpPr/>
          <p:nvPr/>
        </p:nvCxnSpPr>
        <p:spPr>
          <a:xfrm flipV="1">
            <a:off x="7344695" y="2512099"/>
            <a:ext cx="392020" cy="18288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553" name="TextBox 552"/>
          <p:cNvSpPr txBox="1"/>
          <p:nvPr/>
        </p:nvSpPr>
        <p:spPr>
          <a:xfrm>
            <a:off x="7591706" y="27533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kern="0" dirty="0" smtClean="0">
                <a:solidFill>
                  <a:prstClr val="black"/>
                </a:solidFill>
                <a:latin typeface="Sylfaen"/>
              </a:rPr>
              <a:t>7</a:t>
            </a:r>
            <a:endParaRPr lang="en-US" sz="1200" kern="0" baseline="-25000" dirty="0">
              <a:solidFill>
                <a:prstClr val="black"/>
              </a:solidFill>
            </a:endParaRPr>
          </a:p>
        </p:txBody>
      </p:sp>
      <p:grpSp>
        <p:nvGrpSpPr>
          <p:cNvPr id="554" name="Group 553"/>
          <p:cNvGrpSpPr/>
          <p:nvPr/>
        </p:nvGrpSpPr>
        <p:grpSpPr>
          <a:xfrm>
            <a:off x="3118286" y="1842055"/>
            <a:ext cx="1000695" cy="627433"/>
            <a:chOff x="3162300" y="2228850"/>
            <a:chExt cx="1000695" cy="627433"/>
          </a:xfrm>
        </p:grpSpPr>
        <p:grpSp>
          <p:nvGrpSpPr>
            <p:cNvPr id="55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57" name="Oval Callout 55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58" name="Oval Callout 55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56" name="TextBox 555"/>
            <p:cNvSpPr txBox="1">
              <a:spLocks noChangeArrowheads="1"/>
            </p:cNvSpPr>
            <p:nvPr/>
          </p:nvSpPr>
          <p:spPr bwMode="auto">
            <a:xfrm>
              <a:off x="3162300" y="23622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50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3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3138605" y="2146065"/>
            <a:ext cx="1000695" cy="627433"/>
            <a:chOff x="3175000" y="2228850"/>
            <a:chExt cx="1000695" cy="627433"/>
          </a:xfrm>
        </p:grpSpPr>
        <p:grpSp>
          <p:nvGrpSpPr>
            <p:cNvPr id="560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62" name="Oval Callout 561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63" name="Oval Callout 562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61" name="TextBox 560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60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10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64" name="Group 563"/>
          <p:cNvGrpSpPr/>
          <p:nvPr/>
        </p:nvGrpSpPr>
        <p:grpSpPr>
          <a:xfrm>
            <a:off x="3143686" y="2421175"/>
            <a:ext cx="1000695" cy="627433"/>
            <a:chOff x="3162300" y="2228850"/>
            <a:chExt cx="1000695" cy="627433"/>
          </a:xfrm>
        </p:grpSpPr>
        <p:grpSp>
          <p:nvGrpSpPr>
            <p:cNvPr id="56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67" name="Oval Callout 56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68" name="Oval Callout 56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66" name="TextBox 565"/>
            <p:cNvSpPr txBox="1">
              <a:spLocks noChangeArrowheads="1"/>
            </p:cNvSpPr>
            <p:nvPr/>
          </p:nvSpPr>
          <p:spPr bwMode="auto">
            <a:xfrm>
              <a:off x="3162300" y="23622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70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11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69" name="Group 568"/>
          <p:cNvGrpSpPr/>
          <p:nvPr/>
        </p:nvGrpSpPr>
        <p:grpSpPr>
          <a:xfrm>
            <a:off x="3112610" y="2692808"/>
            <a:ext cx="1000695" cy="627433"/>
            <a:chOff x="3138844" y="2228850"/>
            <a:chExt cx="1000695" cy="627433"/>
          </a:xfrm>
        </p:grpSpPr>
        <p:grpSp>
          <p:nvGrpSpPr>
            <p:cNvPr id="570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72" name="Oval Callout 571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73" name="Oval Callout 572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71" name="TextBox 570"/>
            <p:cNvSpPr txBox="1">
              <a:spLocks noChangeArrowheads="1"/>
            </p:cNvSpPr>
            <p:nvPr/>
          </p:nvSpPr>
          <p:spPr bwMode="auto">
            <a:xfrm>
              <a:off x="3138844" y="23685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80 </a:t>
              </a:r>
              <a:r>
                <a:rPr lang="en-US" sz="1600" b="1" dirty="0">
                  <a:solidFill>
                    <a:prstClr val="black"/>
                  </a:solidFill>
                  <a:latin typeface="Arial Rounded MT Bold" pitchFamily="34" charset="0"/>
                </a:rPr>
                <a:t>x </a:t>
              </a:r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8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74" name="Group 573"/>
          <p:cNvGrpSpPr/>
          <p:nvPr/>
        </p:nvGrpSpPr>
        <p:grpSpPr>
          <a:xfrm>
            <a:off x="3141146" y="2944362"/>
            <a:ext cx="1000695" cy="627433"/>
            <a:chOff x="3175000" y="2228850"/>
            <a:chExt cx="1000695" cy="627433"/>
          </a:xfrm>
        </p:grpSpPr>
        <p:grpSp>
          <p:nvGrpSpPr>
            <p:cNvPr id="575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577" name="Oval Callout 576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578" name="Oval Callout 577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576" name="TextBox 575"/>
            <p:cNvSpPr txBox="1">
              <a:spLocks noChangeArrowheads="1"/>
            </p:cNvSpPr>
            <p:nvPr/>
          </p:nvSpPr>
          <p:spPr bwMode="auto">
            <a:xfrm>
              <a:off x="3175000" y="238760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90 x 3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5687886" y="1371834"/>
            <a:ext cx="2471105" cy="980822"/>
            <a:chOff x="3349372" y="-1945567"/>
            <a:chExt cx="2471105" cy="980822"/>
          </a:xfrm>
        </p:grpSpPr>
        <p:sp>
          <p:nvSpPr>
            <p:cNvPr id="590" name="Cloud 589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91" name="TextBox 590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592" name="Group 591"/>
          <p:cNvGrpSpPr/>
          <p:nvPr/>
        </p:nvGrpSpPr>
        <p:grpSpPr>
          <a:xfrm>
            <a:off x="5802916" y="1371834"/>
            <a:ext cx="2471105" cy="980822"/>
            <a:chOff x="3349372" y="-1945567"/>
            <a:chExt cx="2471105" cy="980822"/>
          </a:xfrm>
        </p:grpSpPr>
        <p:sp>
          <p:nvSpPr>
            <p:cNvPr id="593" name="Cloud 592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94" name="TextBox 593"/>
            <p:cNvSpPr txBox="1"/>
            <p:nvPr/>
          </p:nvSpPr>
          <p:spPr>
            <a:xfrm>
              <a:off x="3349372" y="-1663760"/>
              <a:ext cx="228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cxnSp>
        <p:nvCxnSpPr>
          <p:cNvPr id="595" name="Straight Connector 594"/>
          <p:cNvCxnSpPr/>
          <p:nvPr/>
        </p:nvCxnSpPr>
        <p:spPr>
          <a:xfrm flipH="1">
            <a:off x="731500" y="784338"/>
            <a:ext cx="2300108" cy="0"/>
          </a:xfrm>
          <a:prstGeom prst="line">
            <a:avLst/>
          </a:prstGeom>
          <a:noFill/>
          <a:ln w="38100" cap="flat" cmpd="sng" algn="ctr">
            <a:solidFill>
              <a:srgbClr val="9A0000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2464619" y="1604261"/>
                <a:ext cx="938077" cy="505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45 + 55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b="1" kern="0" smtClean="0">
                              <a:ln>
                                <a:solidFill>
                                  <a:srgbClr val="C00000">
                                    <a:alpha val="0"/>
                                  </a:srgbClr>
                                </a:solidFill>
                              </a:ln>
                              <a:solidFill>
                                <a:prstClr val="black"/>
                              </a:solidFill>
                              <a:latin typeface="Bookman Old Style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kern="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619" y="1604261"/>
                <a:ext cx="938077" cy="505395"/>
              </a:xfrm>
              <a:prstGeom prst="rect">
                <a:avLst/>
              </a:prstGeom>
              <a:blipFill rotWithShape="1">
                <a:blip r:embed="rId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/>
          <p:cNvGrpSpPr/>
          <p:nvPr/>
        </p:nvGrpSpPr>
        <p:grpSpPr>
          <a:xfrm>
            <a:off x="4986057" y="2069402"/>
            <a:ext cx="2821306" cy="1241521"/>
            <a:chOff x="4352925" y="-1549348"/>
            <a:chExt cx="4130675" cy="1241521"/>
          </a:xfrm>
        </p:grpSpPr>
        <p:sp>
          <p:nvSpPr>
            <p:cNvPr id="101" name="Cloud 100"/>
            <p:cNvSpPr/>
            <p:nvPr/>
          </p:nvSpPr>
          <p:spPr bwMode="auto">
            <a:xfrm rot="10800000" flipH="1" flipV="1">
              <a:off x="4352925" y="-1549348"/>
              <a:ext cx="4130675" cy="1241521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727394" y="-1250565"/>
              <a:ext cx="3352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By adding h </a:t>
              </a:r>
              <a:r>
                <a:rPr lang="en-US" b="1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to 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we get next x</a:t>
              </a:r>
              <a:r>
                <a:rPr lang="en-US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7710226" y="2368166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kern="0" dirty="0" smtClean="0">
                <a:solidFill>
                  <a:prstClr val="black"/>
                </a:solidFill>
                <a:latin typeface="Sylfaen"/>
              </a:rPr>
              <a:t>486</a:t>
            </a:r>
            <a:endParaRPr lang="en-US" sz="1200" kern="0" baseline="-25000" dirty="0">
              <a:solidFill>
                <a:prstClr val="black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7652097" y="2805267"/>
            <a:ext cx="151141" cy="103232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 flipV="1">
            <a:off x="7802402" y="2441945"/>
            <a:ext cx="221285" cy="12491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7971247" y="230291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kern="0" dirty="0" smtClean="0">
                <a:solidFill>
                  <a:prstClr val="black"/>
                </a:solidFill>
                <a:latin typeface="Sylfaen"/>
              </a:rPr>
              <a:t>69.43</a:t>
            </a:r>
            <a:endParaRPr lang="en-US" sz="1200" kern="0" baseline="-25000" dirty="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29438" y="-489341"/>
            <a:ext cx="1639592" cy="338554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cs typeface="Calibri" pitchFamily="34" charset="0"/>
              </a:rPr>
              <a:t>HOMEWORK</a:t>
            </a:r>
            <a:endParaRPr lang="en-US" sz="1600" b="1" dirty="0">
              <a:solidFill>
                <a:srgbClr val="FF0000"/>
              </a:solidFill>
              <a:cs typeface="Calibri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0810" y="-884634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Q.9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9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1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8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500"/>
                            </p:stCondLst>
                            <p:childTnLst>
                              <p:par>
                                <p:cTn id="4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000"/>
                            </p:stCondLst>
                            <p:childTnLst>
                              <p:par>
                                <p:cTn id="4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4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500"/>
                            </p:stCondLst>
                            <p:childTnLst>
                              <p:par>
                                <p:cTn id="4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500"/>
                            </p:stCondLst>
                            <p:childTnLst>
                              <p:par>
                                <p:cTn id="4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000"/>
                            </p:stCondLst>
                            <p:childTnLst>
                              <p:par>
                                <p:cTn id="4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6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483" grpId="0" animBg="1"/>
      <p:bldP spid="480" grpId="0" animBg="1"/>
      <p:bldP spid="480" grpId="1" animBg="1"/>
      <p:bldP spid="482" grpId="0" animBg="1"/>
      <p:bldP spid="482" grpId="1" animBg="1"/>
      <p:bldP spid="485" grpId="0" animBg="1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494" grpId="0"/>
      <p:bldP spid="496" grpId="0"/>
      <p:bldP spid="497" grpId="0"/>
      <p:bldP spid="498" grpId="0"/>
      <p:bldP spid="499" grpId="0"/>
      <p:bldP spid="501" grpId="0"/>
      <p:bldP spid="502" grpId="0"/>
      <p:bldP spid="503" grpId="0"/>
      <p:bldP spid="504" grpId="0"/>
      <p:bldP spid="506" grpId="0"/>
      <p:bldP spid="507" grpId="0"/>
      <p:bldP spid="508" grpId="0"/>
      <p:bldP spid="509" grpId="0"/>
      <p:bldP spid="511" grpId="0"/>
      <p:bldP spid="512" grpId="0"/>
      <p:bldP spid="513" grpId="0"/>
      <p:bldP spid="514" grpId="0"/>
      <p:bldP spid="515" grpId="0"/>
      <p:bldP spid="516" grpId="0"/>
      <p:bldP spid="518" grpId="0"/>
      <p:bldP spid="520" grpId="0"/>
      <p:bldP spid="521" grpId="0"/>
      <p:bldP spid="522" grpId="0"/>
      <p:bldP spid="524" grpId="0"/>
      <p:bldP spid="525" grpId="0"/>
      <p:bldP spid="526" grpId="0"/>
      <p:bldP spid="527" grpId="0" animBg="1"/>
      <p:bldP spid="528" grpId="0"/>
      <p:bldP spid="529" grpId="0"/>
      <p:bldP spid="530" grpId="0" animBg="1"/>
      <p:bldP spid="530" grpId="1" animBg="1"/>
      <p:bldP spid="533" grpId="0"/>
      <p:bldP spid="534" grpId="0"/>
      <p:bldP spid="535" grpId="0"/>
      <p:bldP spid="536" grpId="0"/>
      <p:bldP spid="539" grpId="0" animBg="1"/>
      <p:bldP spid="539" grpId="1" animBg="1"/>
      <p:bldP spid="540" grpId="0"/>
      <p:bldP spid="540" grpId="1"/>
      <p:bldP spid="541" grpId="0" animBg="1"/>
      <p:bldP spid="541" grpId="1" animBg="1"/>
      <p:bldP spid="542" grpId="0"/>
      <p:bldP spid="542" grpId="1"/>
      <p:bldP spid="543" grpId="0" animBg="1"/>
      <p:bldP spid="543" grpId="1" animBg="1"/>
      <p:bldP spid="544" grpId="0"/>
      <p:bldP spid="544" grpId="1"/>
      <p:bldP spid="545" grpId="0" animBg="1"/>
      <p:bldP spid="545" grpId="1" animBg="1"/>
      <p:bldP spid="546" grpId="0"/>
      <p:bldP spid="546" grpId="1"/>
      <p:bldP spid="547" grpId="0" animBg="1"/>
      <p:bldP spid="547" grpId="1" animBg="1"/>
      <p:bldP spid="548" grpId="0" animBg="1"/>
      <p:bldP spid="550" grpId="0"/>
      <p:bldP spid="553" grpId="0"/>
      <p:bldP spid="122" grpId="0"/>
      <p:bldP spid="122" grpId="1"/>
      <p:bldP spid="103" grpId="0"/>
      <p:bldP spid="106" grpId="0"/>
      <p:bldP spid="107" grpId="0" animBg="1"/>
      <p:bldP spid="107" grpId="1" animBg="1"/>
      <p:bldP spid="1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4134" y="2248585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Module_05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-52459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No_Change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2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30311"/>
              </p:ext>
            </p:extLst>
          </p:nvPr>
        </p:nvGraphicFramePr>
        <p:xfrm>
          <a:off x="825185" y="2668970"/>
          <a:ext cx="4423676" cy="234118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3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6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2148078" y="2705462"/>
            <a:ext cx="1054191" cy="37773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57150"/>
            <a:ext cx="8978008" cy="584775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Ex.14.1) 7) To find out the concentration of SO</a:t>
            </a:r>
            <a:r>
              <a:rPr lang="en-US" sz="1600" b="1" baseline="-25000" dirty="0">
                <a:solidFill>
                  <a:prstClr val="black"/>
                </a:solidFill>
                <a:cs typeface="Calibri" pitchFamily="34" charset="0"/>
              </a:rPr>
              <a:t>2 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 in the air ( in parts per million, i.e., ppm), the data was collected for 30 localities in a  certain city and is presented below</a:t>
            </a:r>
            <a:r>
              <a:rPr lang="en-US" sz="1600" b="1" baseline="-25000" dirty="0">
                <a:solidFill>
                  <a:prstClr val="black"/>
                </a:solidFill>
                <a:cs typeface="Calibri" pitchFamily="34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.</a:t>
            </a:r>
            <a:endParaRPr lang="en-US" sz="1600" b="1" baseline="-25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5036" y="1428750"/>
            <a:ext cx="3817071" cy="584775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Find the mean concentration of SO</a:t>
            </a:r>
            <a:r>
              <a:rPr lang="en-US" sz="1600" b="1" baseline="-25000" dirty="0">
                <a:solidFill>
                  <a:prstClr val="black"/>
                </a:solidFill>
                <a:cs typeface="Calibri" pitchFamily="34" charset="0"/>
              </a:rPr>
              <a:t>2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 </a:t>
            </a:r>
          </a:p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in the air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8021" y="2537996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617" y="2397955"/>
            <a:ext cx="16193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Class width(h) 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8353" y="2397955"/>
            <a:ext cx="54694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0.04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68455" y="2633803"/>
            <a:ext cx="120148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mark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380" y="2817285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x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8284" y="2643132"/>
            <a:ext cx="107914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frequency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89122" y="2813448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2024" y="2703275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x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1890" y="3360913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</a:rPr>
              <a:t>0.04  –  0.08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1890" y="3629371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</a:rPr>
              <a:t>0.08  –  0.12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1890" y="3899107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</a:rPr>
              <a:t>0.12  –  0.16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1891" y="4176919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</a:rPr>
              <a:t>0.16  –  0.20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56855" y="4730083"/>
            <a:ext cx="6255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43683" y="2717036"/>
            <a:ext cx="1263755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2687896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35781" y="3060788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363940" y="334200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363940" y="3622562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63940" y="389791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63940" y="417571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04780" y="4698956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79742" y="4698956"/>
            <a:ext cx="38343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30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44" name="Cloud 43"/>
          <p:cNvSpPr/>
          <p:nvPr/>
        </p:nvSpPr>
        <p:spPr bwMode="auto">
          <a:xfrm rot="10800000" flipH="1" flipV="1">
            <a:off x="5968493" y="2286577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4751" y="2493095"/>
            <a:ext cx="37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Which method should </a:t>
            </a:r>
          </a:p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be used?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45175" y="2494219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Direct method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47" name="Cloud 46"/>
          <p:cNvSpPr/>
          <p:nvPr/>
        </p:nvSpPr>
        <p:spPr bwMode="auto">
          <a:xfrm rot="10800000" flipH="1" flipV="1">
            <a:off x="6013128" y="2309602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79386" y="2516120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What we need to find?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050972" y="1428750"/>
            <a:ext cx="41611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cs typeface="Calibri" pitchFamily="34" charset="0"/>
              </a:rPr>
              <a:t>Find the mean concentration of SO</a:t>
            </a:r>
            <a:r>
              <a:rPr lang="en-US" sz="1600" b="1" baseline="-25000" dirty="0">
                <a:solidFill>
                  <a:srgbClr val="C00000"/>
                </a:solidFill>
                <a:cs typeface="Calibri" pitchFamily="34" charset="0"/>
              </a:rPr>
              <a:t>2</a:t>
            </a:r>
            <a:r>
              <a:rPr lang="en-US" sz="1600" b="1" dirty="0">
                <a:solidFill>
                  <a:srgbClr val="C00000"/>
                </a:solidFill>
                <a:cs typeface="Calibri" pitchFamily="34" charset="0"/>
              </a:rPr>
              <a:t> </a:t>
            </a:r>
          </a:p>
          <a:p>
            <a:r>
              <a:rPr lang="en-US" sz="1600" b="1" dirty="0">
                <a:solidFill>
                  <a:srgbClr val="C00000"/>
                </a:solidFill>
                <a:cs typeface="Calibri" pitchFamily="34" charset="0"/>
              </a:rPr>
              <a:t>in the air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26103" y="3101873"/>
            <a:ext cx="1299029" cy="243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Oval Callout 55"/>
          <p:cNvSpPr/>
          <p:nvPr/>
        </p:nvSpPr>
        <p:spPr>
          <a:xfrm>
            <a:off x="2514600" y="2384210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5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794893"/>
              </p:ext>
            </p:extLst>
          </p:nvPr>
        </p:nvGraphicFramePr>
        <p:xfrm>
          <a:off x="2499957" y="2601482"/>
          <a:ext cx="13430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" name="Equation" r:id="rId3" imgW="711000" imgH="368280" progId="Equation.DSMT4">
                  <p:embed/>
                </p:oleObj>
              </mc:Choice>
              <mc:Fallback>
                <p:oleObj name="Equation" r:id="rId3" imgW="7110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9957" y="2601482"/>
                        <a:ext cx="13430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41890" y="3083196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0.00  –  0.04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66591" y="3049032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0.02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19867" y="3330250"/>
            <a:ext cx="68316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0.06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02239" y="3604796"/>
            <a:ext cx="7184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302001" y="3886161"/>
            <a:ext cx="7188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0.14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40860" y="4163954"/>
            <a:ext cx="6411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0.18</a:t>
            </a:r>
          </a:p>
        </p:txBody>
      </p:sp>
      <p:sp>
        <p:nvSpPr>
          <p:cNvPr id="65" name="Curved Down Arrow 64"/>
          <p:cNvSpPr/>
          <p:nvPr/>
        </p:nvSpPr>
        <p:spPr>
          <a:xfrm rot="15441465" flipH="1">
            <a:off x="430782" y="3138080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6" name="Cloud Callout 65"/>
          <p:cNvSpPr/>
          <p:nvPr/>
        </p:nvSpPr>
        <p:spPr bwMode="auto">
          <a:xfrm rot="10800000" flipH="1" flipV="1">
            <a:off x="2169442" y="2539527"/>
            <a:ext cx="4749990" cy="1423685"/>
          </a:xfrm>
          <a:prstGeom prst="cloudCallout">
            <a:avLst>
              <a:gd name="adj1" fmla="val -47881"/>
              <a:gd name="adj2" fmla="val -52947"/>
            </a:avLst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34637" y="2701704"/>
            <a:ext cx="418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Class width (h) is found by subtracting two consecutive lower limits or two consecutive upper limits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67260" y="3058116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0.08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333438" y="3339334"/>
            <a:ext cx="85736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0.54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20992" y="3619890"/>
            <a:ext cx="68225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0.90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420992" y="3895245"/>
            <a:ext cx="68225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0.28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414429" y="4173038"/>
            <a:ext cx="69538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0.72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99467" y="4697713"/>
            <a:ext cx="10668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 err="1">
                <a:solidFill>
                  <a:prstClr val="black"/>
                </a:solidFill>
              </a:rPr>
              <a:t>x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</a:rPr>
              <a:t> </a:t>
            </a:r>
            <a:r>
              <a:rPr lang="en-US" sz="1400" b="1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61097" y="4698956"/>
            <a:ext cx="54694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2.96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891107" y="2518097"/>
            <a:ext cx="191110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By direct method</a:t>
            </a: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564154"/>
              </p:ext>
            </p:extLst>
          </p:nvPr>
        </p:nvGraphicFramePr>
        <p:xfrm>
          <a:off x="6629400" y="3056897"/>
          <a:ext cx="6350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3" name="Equation" r:id="rId5" imgW="482400" imgH="203040" progId="Equation.DSMT4">
                  <p:embed/>
                </p:oleObj>
              </mc:Choice>
              <mc:Fallback>
                <p:oleObj name="Equation" r:id="rId5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056897"/>
                        <a:ext cx="635000" cy="20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7315200" y="2850302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 err="1">
                <a:solidFill>
                  <a:srgbClr val="0000FF"/>
                </a:solidFill>
              </a:rPr>
              <a:t>x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baseline="-250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461662" y="3173408"/>
            <a:ext cx="457200" cy="11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433953" y="3147596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88" name="Left Bracket 87"/>
          <p:cNvSpPr/>
          <p:nvPr/>
        </p:nvSpPr>
        <p:spPr>
          <a:xfrm>
            <a:off x="7334058" y="2857378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Left Bracket 88"/>
          <p:cNvSpPr/>
          <p:nvPr/>
        </p:nvSpPr>
        <p:spPr>
          <a:xfrm flipH="1">
            <a:off x="7849472" y="2857378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014500" y="3726345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366800" y="3679516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2.96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7456942" y="3967813"/>
            <a:ext cx="365760" cy="11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438000" y="3924187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30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96" name="Left Bracket 95"/>
          <p:cNvSpPr/>
          <p:nvPr/>
        </p:nvSpPr>
        <p:spPr>
          <a:xfrm>
            <a:off x="7323400" y="3653533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Left Bracket 96"/>
          <p:cNvSpPr/>
          <p:nvPr/>
        </p:nvSpPr>
        <p:spPr>
          <a:xfrm flipH="1">
            <a:off x="7833981" y="3653533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140859" y="4391530"/>
            <a:ext cx="266134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15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40859" y="4391529"/>
            <a:ext cx="2700997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Mean = 0.099(</a:t>
            </a:r>
            <a:r>
              <a:rPr lang="en-US" sz="1600" dirty="0" err="1">
                <a:solidFill>
                  <a:srgbClr val="0000FF"/>
                </a:solidFill>
                <a:sym typeface="Symbol"/>
              </a:rPr>
              <a:t>approx</a:t>
            </a:r>
            <a:r>
              <a:rPr lang="en-US" sz="1600" dirty="0">
                <a:solidFill>
                  <a:srgbClr val="0000FF"/>
                </a:solidFill>
                <a:sym typeface="Symbol"/>
              </a:rPr>
              <a:t>)ppm</a:t>
            </a:r>
            <a:endParaRPr lang="en-US" sz="1600" dirty="0">
              <a:solidFill>
                <a:srgbClr val="0000FF"/>
              </a:solidFill>
            </a:endParaRPr>
          </a:p>
        </p:txBody>
      </p:sp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86061"/>
              </p:ext>
            </p:extLst>
          </p:nvPr>
        </p:nvGraphicFramePr>
        <p:xfrm>
          <a:off x="645223" y="643236"/>
          <a:ext cx="4343400" cy="179438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2622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76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Concentration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SO</a:t>
                      </a:r>
                      <a:r>
                        <a:rPr lang="en-US" sz="1200" b="1" baseline="-2500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 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(in ppm)</a:t>
                      </a:r>
                      <a:endParaRPr lang="en-US" sz="1200" b="1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Frequency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0.00  –  0.04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0.04  –  0.08</a:t>
                      </a:r>
                      <a:endParaRPr lang="en-US" sz="12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0.08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–  0.12</a:t>
                      </a:r>
                      <a:endParaRPr lang="en-US" sz="12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0.12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–  0.16</a:t>
                      </a:r>
                      <a:endParaRPr lang="en-US" sz="12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0.16  –  0.20</a:t>
                      </a:r>
                      <a:endParaRPr lang="en-US" sz="12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0.20  –  0.24</a:t>
                      </a:r>
                      <a:endParaRPr lang="en-US" sz="1200" b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835182" y="4450016"/>
            <a:ext cx="117852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</a:rPr>
              <a:t>0.20  –  0.24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350781" y="441610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40860" y="4426119"/>
            <a:ext cx="6411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0.22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414429" y="4425397"/>
            <a:ext cx="69538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0.44</a:t>
            </a:r>
          </a:p>
        </p:txBody>
      </p:sp>
      <p:sp>
        <p:nvSpPr>
          <p:cNvPr id="33" name="Curved Left Arrow 32"/>
          <p:cNvSpPr/>
          <p:nvPr/>
        </p:nvSpPr>
        <p:spPr>
          <a:xfrm rot="11289374" flipH="1">
            <a:off x="2208528" y="712697"/>
            <a:ext cx="566766" cy="2103193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9121" y="642066"/>
            <a:ext cx="2417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Concentration of SO</a:t>
            </a:r>
            <a:r>
              <a:rPr lang="en-US" sz="1200" b="1" baseline="-25000" dirty="0">
                <a:solidFill>
                  <a:srgbClr val="C00000"/>
                </a:solidFill>
              </a:rPr>
              <a:t>2 </a:t>
            </a:r>
            <a:r>
              <a:rPr lang="en-US" sz="1200" b="1" dirty="0">
                <a:solidFill>
                  <a:srgbClr val="C00000"/>
                </a:solidFill>
              </a:rPr>
              <a:t>(in ppm)</a:t>
            </a:r>
            <a:endParaRPr lang="en-US" sz="1200" b="1" baseline="-25000" dirty="0">
              <a:solidFill>
                <a:srgbClr val="C00000"/>
              </a:solidFill>
            </a:endParaRPr>
          </a:p>
        </p:txBody>
      </p:sp>
      <p:sp>
        <p:nvSpPr>
          <p:cNvPr id="35" name="Curved Left Arrow 34"/>
          <p:cNvSpPr/>
          <p:nvPr/>
        </p:nvSpPr>
        <p:spPr>
          <a:xfrm rot="12196042" flipH="1">
            <a:off x="3502606" y="770747"/>
            <a:ext cx="566766" cy="2295056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26271" y="636106"/>
            <a:ext cx="9957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Frequency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1314884" y="3559345"/>
            <a:ext cx="2471105" cy="980822"/>
            <a:chOff x="3349372" y="-1945567"/>
            <a:chExt cx="2471105" cy="980822"/>
          </a:xfrm>
        </p:grpSpPr>
        <p:sp>
          <p:nvSpPr>
            <p:cNvPr id="86" name="Cloud 85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574966" y="3493845"/>
            <a:ext cx="2471105" cy="980822"/>
            <a:chOff x="3349372" y="-1945567"/>
            <a:chExt cx="2471105" cy="980822"/>
          </a:xfrm>
        </p:grpSpPr>
        <p:sp>
          <p:nvSpPr>
            <p:cNvPr id="92" name="Cloud 91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738838" y="2519042"/>
            <a:ext cx="1000695" cy="627433"/>
            <a:chOff x="3175000" y="2228850"/>
            <a:chExt cx="1000695" cy="627433"/>
          </a:xfrm>
        </p:grpSpPr>
        <p:grpSp>
          <p:nvGrpSpPr>
            <p:cNvPr id="101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09" name="Oval Callout 10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0" name="Oval Callout 10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02" name="TextBox 101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4 x 0.02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701921" y="2787691"/>
            <a:ext cx="1000695" cy="627433"/>
            <a:chOff x="3175000" y="2228850"/>
            <a:chExt cx="1000695" cy="627433"/>
          </a:xfrm>
        </p:grpSpPr>
        <p:grpSp>
          <p:nvGrpSpPr>
            <p:cNvPr id="11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14" name="Oval Callout 11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15" name="Oval Callout 11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13" name="TextBox 112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9 x 0.06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705416" y="3069859"/>
            <a:ext cx="1000695" cy="627433"/>
            <a:chOff x="3175000" y="2228850"/>
            <a:chExt cx="1000695" cy="627433"/>
          </a:xfrm>
        </p:grpSpPr>
        <p:grpSp>
          <p:nvGrpSpPr>
            <p:cNvPr id="11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19" name="Oval Callout 11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0" name="Oval Callout 11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18" name="TextBox 117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9 x 0.10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738837" y="3333683"/>
            <a:ext cx="1000695" cy="627433"/>
            <a:chOff x="3175000" y="2228850"/>
            <a:chExt cx="1000695" cy="627433"/>
          </a:xfrm>
        </p:grpSpPr>
        <p:grpSp>
          <p:nvGrpSpPr>
            <p:cNvPr id="12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24" name="Oval Callout 12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5" name="Oval Callout 12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2 x 0.14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01358" y="3612151"/>
            <a:ext cx="1000695" cy="627433"/>
            <a:chOff x="3175000" y="2228850"/>
            <a:chExt cx="1000695" cy="627433"/>
          </a:xfrm>
        </p:grpSpPr>
        <p:grpSp>
          <p:nvGrpSpPr>
            <p:cNvPr id="12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29" name="Oval Callout 12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0" name="Oval Callout 12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4 x 0.18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724266" y="3884159"/>
            <a:ext cx="1000695" cy="627433"/>
            <a:chOff x="3175000" y="2228850"/>
            <a:chExt cx="1000695" cy="627433"/>
          </a:xfrm>
        </p:grpSpPr>
        <p:grpSp>
          <p:nvGrpSpPr>
            <p:cNvPr id="13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34" name="Oval Callout 13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5" name="Oval Callout 13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3" name="TextBox 132"/>
            <p:cNvSpPr txBox="1">
              <a:spLocks noChangeArrowheads="1"/>
            </p:cNvSpPr>
            <p:nvPr/>
          </p:nvSpPr>
          <p:spPr bwMode="auto">
            <a:xfrm>
              <a:off x="3175000" y="2387382"/>
              <a:ext cx="10006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400" b="1" dirty="0">
                  <a:solidFill>
                    <a:prstClr val="black"/>
                  </a:solidFill>
                  <a:latin typeface="Arial Rounded MT Bold" pitchFamily="34" charset="0"/>
                </a:rPr>
                <a:t>2</a:t>
              </a:r>
              <a:r>
                <a:rPr lang="en-US" sz="14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 x 0.22</a:t>
              </a:r>
              <a:endParaRPr lang="en-US" sz="14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60787" y="-793638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Q.7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84720" y="-452586"/>
            <a:ext cx="1544569" cy="318934"/>
          </a:xfrm>
          <a:prstGeom prst="rect">
            <a:avLst/>
          </a:prstGeom>
          <a:solidFill>
            <a:sysClr val="windowText" lastClr="00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cs typeface="Calibri" pitchFamily="34" charset="0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88914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750"/>
                            </p:stCondLst>
                            <p:childTnLst>
                              <p:par>
                                <p:cTn id="1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500"/>
                            </p:stCondLst>
                            <p:childTnLst>
                              <p:par>
                                <p:cTn id="2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000"/>
                            </p:stCondLst>
                            <p:childTnLst>
                              <p:par>
                                <p:cTn id="21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2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4000"/>
                            </p:stCondLst>
                            <p:childTnLst>
                              <p:par>
                                <p:cTn id="2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00"/>
                            </p:stCondLst>
                            <p:childTnLst>
                              <p:par>
                                <p:cTn id="4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500"/>
                            </p:stCondLst>
                            <p:childTnLst>
                              <p:par>
                                <p:cTn id="5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500"/>
                            </p:stCondLst>
                            <p:childTnLst>
                              <p:par>
                                <p:cTn id="55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2" grpId="0" animBg="1"/>
      <p:bldP spid="6" grpId="0" animBg="1"/>
      <p:bldP spid="7" grpId="0" animBg="1"/>
      <p:bldP spid="8" grpId="0"/>
      <p:bldP spid="9" grpId="0"/>
      <p:bldP spid="12" grpId="0"/>
      <p:bldP spid="13" grpId="0"/>
      <p:bldP spid="14" grpId="0"/>
      <p:bldP spid="15" grpId="0"/>
      <p:bldP spid="16" grpId="0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11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4" grpId="1" animBg="1"/>
      <p:bldP spid="45" grpId="0"/>
      <p:bldP spid="45" grpId="1"/>
      <p:bldP spid="46" grpId="0"/>
      <p:bldP spid="46" grpId="1"/>
      <p:bldP spid="47" grpId="0" animBg="1"/>
      <p:bldP spid="47" grpId="1" animBg="1"/>
      <p:bldP spid="48" grpId="0"/>
      <p:bldP spid="48" grpId="1"/>
      <p:bldP spid="49" grpId="0"/>
      <p:bldP spid="49" grpId="1"/>
      <p:bldP spid="55" grpId="0" animBg="1"/>
      <p:bldP spid="55" grpId="1" animBg="1"/>
      <p:bldP spid="56" grpId="0" animBg="1"/>
      <p:bldP spid="26" grpId="0"/>
      <p:bldP spid="58" grpId="0"/>
      <p:bldP spid="59" grpId="0"/>
      <p:bldP spid="60" grpId="0"/>
      <p:bldP spid="61" grpId="0"/>
      <p:bldP spid="62" grpId="0"/>
      <p:bldP spid="65" grpId="0" animBg="1"/>
      <p:bldP spid="65" grpId="1" animBg="1"/>
      <p:bldP spid="66" grpId="0" animBg="1"/>
      <p:bldP spid="66" grpId="1" animBg="1"/>
      <p:bldP spid="67" grpId="0"/>
      <p:bldP spid="67" grpId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4" grpId="0"/>
      <p:bldP spid="88" grpId="0" animBg="1"/>
      <p:bldP spid="89" grpId="0" animBg="1"/>
      <p:bldP spid="90" grpId="0"/>
      <p:bldP spid="93" grpId="0"/>
      <p:bldP spid="95" grpId="0"/>
      <p:bldP spid="96" grpId="0" animBg="1"/>
      <p:bldP spid="97" grpId="0" animBg="1"/>
      <p:bldP spid="99" grpId="0" animBg="1"/>
      <p:bldP spid="103" grpId="0"/>
      <p:bldP spid="105" grpId="0"/>
      <p:bldP spid="106" grpId="0"/>
      <p:bldP spid="107" grpId="0"/>
      <p:bldP spid="108" grpId="0"/>
      <p:bldP spid="33" grpId="0" animBg="1"/>
      <p:bldP spid="33" grpId="1" animBg="1"/>
      <p:bldP spid="19" grpId="0"/>
      <p:bldP spid="19" grpId="1"/>
      <p:bldP spid="35" grpId="0" animBg="1"/>
      <p:bldP spid="35" grpId="1" animBg="1"/>
      <p:bldP spid="20" grpId="0"/>
      <p:bldP spid="20" grpId="1"/>
      <p:bldP spid="136" grpId="0" animBg="1"/>
      <p:bldP spid="138" grpId="0" animBg="1"/>
      <p:bldP spid="13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H="1" flipV="1">
            <a:off x="6793340" y="3154321"/>
            <a:ext cx="664634" cy="136607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464488" y="3182993"/>
            <a:ext cx="835304" cy="244670"/>
          </a:xfrm>
          <a:prstGeom prst="ellipse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 flipH="1">
            <a:off x="5968492" y="3422389"/>
            <a:ext cx="1681351" cy="340051"/>
            <a:chOff x="216695" y="4291337"/>
            <a:chExt cx="1593532" cy="340051"/>
          </a:xfrm>
        </p:grpSpPr>
        <p:sp>
          <p:nvSpPr>
            <p:cNvPr id="109" name="U-Turn Arrow 108"/>
            <p:cNvSpPr/>
            <p:nvPr/>
          </p:nvSpPr>
          <p:spPr>
            <a:xfrm>
              <a:off x="383382" y="4291337"/>
              <a:ext cx="1426845" cy="209055"/>
            </a:xfrm>
            <a:prstGeom prst="uturnArrow">
              <a:avLst>
                <a:gd name="adj1" fmla="val 25000"/>
                <a:gd name="adj2" fmla="val 25000"/>
                <a:gd name="adj3" fmla="val 38668"/>
                <a:gd name="adj4" fmla="val 43750"/>
                <a:gd name="adj5" fmla="val 64368"/>
              </a:avLst>
            </a:prstGeom>
            <a:solidFill>
              <a:schemeClr val="tx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16695" y="4366936"/>
              <a:ext cx="381000" cy="26445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406147" y="3423408"/>
            <a:ext cx="2011374" cy="340051"/>
            <a:chOff x="216695" y="4291337"/>
            <a:chExt cx="1593532" cy="340051"/>
          </a:xfrm>
        </p:grpSpPr>
        <p:sp>
          <p:nvSpPr>
            <p:cNvPr id="106" name="U-Turn Arrow 105"/>
            <p:cNvSpPr/>
            <p:nvPr/>
          </p:nvSpPr>
          <p:spPr>
            <a:xfrm>
              <a:off x="383382" y="4291337"/>
              <a:ext cx="1426845" cy="209055"/>
            </a:xfrm>
            <a:prstGeom prst="uturnArrow">
              <a:avLst>
                <a:gd name="adj1" fmla="val 25000"/>
                <a:gd name="adj2" fmla="val 25000"/>
                <a:gd name="adj3" fmla="val 38668"/>
                <a:gd name="adj4" fmla="val 43750"/>
                <a:gd name="adj5" fmla="val 64368"/>
              </a:avLst>
            </a:prstGeom>
            <a:solidFill>
              <a:schemeClr val="tx1"/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00000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216695" y="4366936"/>
              <a:ext cx="381000" cy="26445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" y="57150"/>
            <a:ext cx="8978008" cy="584775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Ex.14.1) 3) The following distribution shows the daily pocket allowance of children of a locality. The mean pocket allowance is </a:t>
            </a:r>
            <a:r>
              <a:rPr lang="en-US" sz="1600" b="1" dirty="0" err="1">
                <a:solidFill>
                  <a:prstClr val="black"/>
                </a:solidFill>
                <a:cs typeface="Calibri" pitchFamily="34" charset="0"/>
              </a:rPr>
              <a:t>Rs</a:t>
            </a:r>
            <a:r>
              <a:rPr lang="en-US" sz="1600" b="1" dirty="0">
                <a:solidFill>
                  <a:prstClr val="black"/>
                </a:solidFill>
                <a:cs typeface="Calibri" pitchFamily="34" charset="0"/>
              </a:rPr>
              <a:t>. 18. Find the missing frequency  ‘</a:t>
            </a:r>
            <a:r>
              <a:rPr lang="en-US" sz="16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f’.</a:t>
            </a:r>
            <a:endParaRPr lang="en-US" sz="1600" b="1" i="1" baseline="-25000" dirty="0">
              <a:solidFill>
                <a:prstClr val="black"/>
              </a:solidFill>
              <a:latin typeface="Book Antiqua" pitchFamily="18" charset="0"/>
              <a:cs typeface="Calibri" pitchFamily="34" charset="0"/>
            </a:endParaRPr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075195"/>
              </p:ext>
            </p:extLst>
          </p:nvPr>
        </p:nvGraphicFramePr>
        <p:xfrm>
          <a:off x="248523" y="827957"/>
          <a:ext cx="7904877" cy="7124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887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2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Daily pocket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allowance 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11 - 13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13 - 15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15 - 17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17 - 19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19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- 21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21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- 23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23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- 25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of children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 smtClean="0">
                          <a:solidFill>
                            <a:schemeClr val="bg1"/>
                          </a:solidFill>
                          <a:latin typeface="Book Antiqua" pitchFamily="18" charset="0"/>
                          <a:cs typeface="Calibri" pitchFamily="34" charset="0"/>
                        </a:rPr>
                        <a:t>f</a:t>
                      </a:r>
                      <a:endParaRPr lang="en-US" sz="1200" b="1" i="1" baseline="-25000" dirty="0" smtClean="0">
                        <a:solidFill>
                          <a:schemeClr val="bg1"/>
                        </a:solidFill>
                        <a:latin typeface="Book Antiqua" pitchFamily="18" charset="0"/>
                        <a:cs typeface="Calibri" pitchFamily="34" charset="0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6" name="Rectangle 85"/>
          <p:cNvSpPr/>
          <p:nvPr/>
        </p:nvSpPr>
        <p:spPr>
          <a:xfrm>
            <a:off x="608597" y="812426"/>
            <a:ext cx="1177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Daily pocket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allowance</a:t>
            </a:r>
          </a:p>
        </p:txBody>
      </p:sp>
      <p:sp>
        <p:nvSpPr>
          <p:cNvPr id="87" name="Rectangle 86"/>
          <p:cNvSpPr/>
          <p:nvPr/>
        </p:nvSpPr>
        <p:spPr>
          <a:xfrm>
            <a:off x="548290" y="1254847"/>
            <a:ext cx="12922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No. of children</a:t>
            </a:r>
          </a:p>
        </p:txBody>
      </p:sp>
      <p:graphicFrame>
        <p:nvGraphicFramePr>
          <p:cNvPr id="266" name="Table 2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07171"/>
              </p:ext>
            </p:extLst>
          </p:nvPr>
        </p:nvGraphicFramePr>
        <p:xfrm>
          <a:off x="825185" y="2041409"/>
          <a:ext cx="4383842" cy="2619310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{93296810-A885-4BE3-A3E7-6D5BEEA58F35}</a:tableStyleId>
              </a:tblPr>
              <a:tblGrid>
                <a:gridCol w="130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7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0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7" name="Rounded Rectangle 266"/>
          <p:cNvSpPr/>
          <p:nvPr/>
        </p:nvSpPr>
        <p:spPr>
          <a:xfrm>
            <a:off x="2148078" y="2077901"/>
            <a:ext cx="1054191" cy="37773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148021" y="1764272"/>
            <a:ext cx="529312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675628" y="1657350"/>
            <a:ext cx="18213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Class width(h) =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2422585" y="1657350"/>
            <a:ext cx="2984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3387120" y="1968882"/>
            <a:ext cx="63350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cs typeface="MV Boli" pitchFamily="2" charset="0"/>
              </a:rPr>
              <a:t>class </a:t>
            </a:r>
          </a:p>
          <a:p>
            <a:pPr algn="ctr"/>
            <a:r>
              <a:rPr lang="en-US" sz="1200" b="1" dirty="0">
                <a:solidFill>
                  <a:prstClr val="black"/>
                </a:solidFill>
                <a:cs typeface="MV Boli" pitchFamily="2" charset="0"/>
              </a:rPr>
              <a:t>mark 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3233941" y="2261978"/>
            <a:ext cx="903444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cs typeface="MV Boli" pitchFamily="2" charset="0"/>
              </a:rPr>
              <a:t>( x</a:t>
            </a:r>
            <a:r>
              <a:rPr lang="en-US" sz="1200" b="1" baseline="-25000" dirty="0">
                <a:solidFill>
                  <a:prstClr val="black"/>
                </a:solidFill>
                <a:cs typeface="MV Boli" pitchFamily="2" charset="0"/>
              </a:rPr>
              <a:t>i </a:t>
            </a:r>
            <a:r>
              <a:rPr lang="en-US" sz="12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2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2088284" y="2015283"/>
            <a:ext cx="107914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frequency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2189122" y="2198765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(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)</a:t>
            </a:r>
            <a:endParaRPr lang="en-US" sz="1400" b="1" baseline="-25000" dirty="0">
              <a:solidFill>
                <a:prstClr val="black"/>
              </a:solidFill>
              <a:cs typeface="MV Boli" pitchFamily="2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4283370" y="2075714"/>
            <a:ext cx="903444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dirty="0" err="1">
                <a:solidFill>
                  <a:prstClr val="black"/>
                </a:solidFill>
                <a:cs typeface="MV Boli" pitchFamily="2" charset="0"/>
              </a:rPr>
              <a:t>x</a:t>
            </a:r>
            <a:r>
              <a:rPr lang="en-US" sz="1400" b="1" baseline="-25000" dirty="0" err="1">
                <a:solidFill>
                  <a:prstClr val="black"/>
                </a:solidFill>
                <a:cs typeface="MV Boli" pitchFamily="2" charset="0"/>
              </a:rPr>
              <a:t>i</a:t>
            </a:r>
            <a:r>
              <a:rPr lang="en-US" sz="1400" b="1" baseline="-25000" dirty="0">
                <a:solidFill>
                  <a:prstClr val="black"/>
                </a:solidFill>
                <a:cs typeface="MV Boli" pitchFamily="2" charset="0"/>
              </a:rPr>
              <a:t> 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1059253" y="2733352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13 - 15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1046429" y="3001810"/>
            <a:ext cx="7553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15 – 17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1046430" y="3271546"/>
            <a:ext cx="7553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17 – 19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1059253" y="3549358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19 - 21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1143000" y="4387634"/>
            <a:ext cx="62555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</a:rPr>
              <a:t>Total</a:t>
            </a:r>
          </a:p>
        </p:txBody>
      </p:sp>
      <p:sp>
        <p:nvSpPr>
          <p:cNvPr id="287" name="Rounded Rectangle 286"/>
          <p:cNvSpPr/>
          <p:nvPr/>
        </p:nvSpPr>
        <p:spPr>
          <a:xfrm>
            <a:off x="843683" y="2089475"/>
            <a:ext cx="1263755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62000" y="2060335"/>
            <a:ext cx="1427122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cs typeface="MV Boli" pitchFamily="2" charset="0"/>
              </a:rPr>
              <a:t>class interval 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2335781" y="2433227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290" name="TextBox 289"/>
          <p:cNvSpPr txBox="1"/>
          <p:nvPr/>
        </p:nvSpPr>
        <p:spPr>
          <a:xfrm>
            <a:off x="2363940" y="271444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6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363940" y="2995001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9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2363940" y="327035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13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514600" y="354814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600" b="1" i="1" baseline="-25000" dirty="0">
              <a:solidFill>
                <a:prstClr val="black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2090925" y="4356507"/>
            <a:ext cx="65114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400" b="1" dirty="0" err="1">
                <a:solidFill>
                  <a:prstClr val="black"/>
                </a:solidFill>
              </a:rPr>
              <a:t>f</a:t>
            </a:r>
            <a:r>
              <a:rPr lang="en-US" sz="1400" b="1" baseline="-25000" dirty="0" err="1">
                <a:solidFill>
                  <a:prstClr val="black"/>
                </a:solidFill>
              </a:rPr>
              <a:t>i</a:t>
            </a:r>
            <a:r>
              <a:rPr lang="en-US" sz="1400" b="1" dirty="0">
                <a:solidFill>
                  <a:prstClr val="black"/>
                </a:solidFill>
              </a:rPr>
              <a:t>  =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595254" y="4369955"/>
            <a:ext cx="69762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44 +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296" name="Cloud 295"/>
          <p:cNvSpPr/>
          <p:nvPr/>
        </p:nvSpPr>
        <p:spPr bwMode="auto">
          <a:xfrm rot="10800000" flipH="1" flipV="1">
            <a:off x="5715000" y="2286577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5809858" y="2432050"/>
            <a:ext cx="3309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For finding ‘</a:t>
            </a:r>
            <a:r>
              <a:rPr lang="en-US" sz="2000" b="1" i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f</a:t>
            </a:r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’’ mean is given as 18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299" name="Cloud 298"/>
          <p:cNvSpPr/>
          <p:nvPr/>
        </p:nvSpPr>
        <p:spPr bwMode="auto">
          <a:xfrm rot="10800000" flipH="1" flipV="1">
            <a:off x="5696342" y="2308625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562600" y="2515143"/>
            <a:ext cx="372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What we need to find?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301" name="Cloud 300"/>
          <p:cNvSpPr/>
          <p:nvPr/>
        </p:nvSpPr>
        <p:spPr bwMode="auto">
          <a:xfrm rot="10800000" flipH="1" flipV="1">
            <a:off x="2743200" y="1631932"/>
            <a:ext cx="3272420" cy="1244617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2812517" y="1759268"/>
            <a:ext cx="3131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  <a:sym typeface="Symbol"/>
              </a:rPr>
              <a:t>We should use direct method to solve this problem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826103" y="2474312"/>
            <a:ext cx="1299029" cy="243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5" name="Oval Callout 304"/>
          <p:cNvSpPr/>
          <p:nvPr/>
        </p:nvSpPr>
        <p:spPr>
          <a:xfrm>
            <a:off x="2514600" y="1756649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0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54352"/>
              </p:ext>
            </p:extLst>
          </p:nvPr>
        </p:nvGraphicFramePr>
        <p:xfrm>
          <a:off x="2716213" y="1890713"/>
          <a:ext cx="96043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" name="Equation" r:id="rId3" imgW="507960" imgH="368280" progId="Equation.DSMT4">
                  <p:embed/>
                </p:oleObj>
              </mc:Choice>
              <mc:Fallback>
                <p:oleObj name="Equation" r:id="rId3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1890713"/>
                        <a:ext cx="96043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" name="TextBox 306"/>
          <p:cNvSpPr txBox="1"/>
          <p:nvPr/>
        </p:nvSpPr>
        <p:spPr>
          <a:xfrm>
            <a:off x="1066800" y="2442281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11 - 13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3390327" y="2421471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12</a:t>
            </a:r>
          </a:p>
        </p:txBody>
      </p:sp>
      <p:sp>
        <p:nvSpPr>
          <p:cNvPr id="309" name="TextBox 308"/>
          <p:cNvSpPr txBox="1"/>
          <p:nvPr/>
        </p:nvSpPr>
        <p:spPr>
          <a:xfrm>
            <a:off x="3418486" y="270268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14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3418486" y="298324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16</a:t>
            </a:r>
          </a:p>
        </p:txBody>
      </p:sp>
      <p:sp>
        <p:nvSpPr>
          <p:cNvPr id="311" name="TextBox 310"/>
          <p:cNvSpPr txBox="1"/>
          <p:nvPr/>
        </p:nvSpPr>
        <p:spPr>
          <a:xfrm>
            <a:off x="3418486" y="3258600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18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3418486" y="3536393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20</a:t>
            </a:r>
          </a:p>
        </p:txBody>
      </p:sp>
      <p:sp>
        <p:nvSpPr>
          <p:cNvPr id="315" name="Curved Down Arrow 314"/>
          <p:cNvSpPr/>
          <p:nvPr/>
        </p:nvSpPr>
        <p:spPr>
          <a:xfrm rot="15441465" flipH="1">
            <a:off x="430782" y="2510519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16" name="Cloud Callout 315"/>
          <p:cNvSpPr/>
          <p:nvPr/>
        </p:nvSpPr>
        <p:spPr bwMode="auto">
          <a:xfrm rot="10800000" flipH="1" flipV="1">
            <a:off x="2169442" y="2539527"/>
            <a:ext cx="4749990" cy="1423685"/>
          </a:xfrm>
          <a:prstGeom prst="cloudCallout">
            <a:avLst>
              <a:gd name="adj1" fmla="val -47881"/>
              <a:gd name="adj2" fmla="val -52947"/>
            </a:avLst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2334637" y="2701704"/>
            <a:ext cx="418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Class width (h) is found by subtracting two consecutive lower limits or two consecutive upper limits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4455540" y="2430555"/>
            <a:ext cx="58971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84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4321718" y="2711773"/>
            <a:ext cx="85736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84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4483699" y="2992329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144</a:t>
            </a:r>
          </a:p>
        </p:txBody>
      </p:sp>
      <p:sp>
        <p:nvSpPr>
          <p:cNvPr id="326" name="TextBox 325"/>
          <p:cNvSpPr txBox="1"/>
          <p:nvPr/>
        </p:nvSpPr>
        <p:spPr>
          <a:xfrm>
            <a:off x="4483699" y="326768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234</a:t>
            </a:r>
          </a:p>
        </p:txBody>
      </p:sp>
      <p:sp>
        <p:nvSpPr>
          <p:cNvPr id="327" name="TextBox 326"/>
          <p:cNvSpPr txBox="1"/>
          <p:nvPr/>
        </p:nvSpPr>
        <p:spPr>
          <a:xfrm>
            <a:off x="4483699" y="3545477"/>
            <a:ext cx="533400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20</a:t>
            </a:r>
            <a:r>
              <a:rPr lang="en-US" sz="16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600" b="1" i="1" baseline="-25000" dirty="0">
              <a:solidFill>
                <a:prstClr val="black"/>
              </a:solidFill>
              <a:latin typeface="Book Antiqua" pitchFamily="18" charset="0"/>
              <a:cs typeface="Calibri" pitchFamily="34" charset="0"/>
            </a:endParaRPr>
          </a:p>
          <a:p>
            <a:pPr algn="ctr"/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3964636" y="4371950"/>
            <a:ext cx="1066800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sym typeface="Symbol"/>
              </a:rPr>
              <a:t> </a:t>
            </a:r>
            <a:r>
              <a:rPr lang="en-US" sz="1200" b="1" dirty="0" err="1">
                <a:solidFill>
                  <a:prstClr val="black"/>
                </a:solidFill>
              </a:rPr>
              <a:t>f</a:t>
            </a:r>
            <a:r>
              <a:rPr lang="en-US" sz="1200" b="1" baseline="-25000" dirty="0" err="1">
                <a:solidFill>
                  <a:prstClr val="black"/>
                </a:solidFill>
              </a:rPr>
              <a:t>i</a:t>
            </a:r>
            <a:r>
              <a:rPr lang="en-US" sz="1200" b="1" dirty="0" err="1">
                <a:solidFill>
                  <a:prstClr val="black"/>
                </a:solidFill>
              </a:rPr>
              <a:t>x</a:t>
            </a:r>
            <a:r>
              <a:rPr lang="en-US" sz="1200" b="1" baseline="-25000" dirty="0" err="1">
                <a:solidFill>
                  <a:prstClr val="black"/>
                </a:solidFill>
              </a:rPr>
              <a:t>i</a:t>
            </a:r>
            <a:r>
              <a:rPr lang="en-US" sz="1200" b="1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329" name="TextBox 328"/>
          <p:cNvSpPr txBox="1"/>
          <p:nvPr/>
        </p:nvSpPr>
        <p:spPr>
          <a:xfrm>
            <a:off x="4417819" y="4390127"/>
            <a:ext cx="840294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prstClr val="black"/>
                </a:solidFill>
                <a:sym typeface="Symbol"/>
              </a:rPr>
              <a:t>752 + 20</a:t>
            </a:r>
            <a:r>
              <a:rPr lang="en-US" sz="12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200" b="1" i="1" baseline="-25000" dirty="0">
              <a:solidFill>
                <a:prstClr val="black"/>
              </a:solidFill>
              <a:latin typeface="Book Antiqua" pitchFamily="18" charset="0"/>
              <a:cs typeface="Calibri" pitchFamily="34" charset="0"/>
            </a:endParaRPr>
          </a:p>
          <a:p>
            <a:pPr algn="ctr"/>
            <a:endParaRPr lang="en-US" sz="1200" b="1" dirty="0">
              <a:solidFill>
                <a:prstClr val="black"/>
              </a:solidFill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6236883" y="1808935"/>
            <a:ext cx="19111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</a:rPr>
              <a:t>By direct method</a:t>
            </a:r>
          </a:p>
        </p:txBody>
      </p:sp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54214"/>
              </p:ext>
            </p:extLst>
          </p:nvPr>
        </p:nvGraphicFramePr>
        <p:xfrm>
          <a:off x="6413157" y="2407462"/>
          <a:ext cx="6350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" name="Equation" r:id="rId5" imgW="482400" imgH="203040" progId="Equation.DSMT4">
                  <p:embed/>
                </p:oleObj>
              </mc:Choice>
              <mc:Fallback>
                <p:oleObj name="Equation" r:id="rId5" imgW="4824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157" y="2407462"/>
                        <a:ext cx="635000" cy="200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2" name="TextBox 331"/>
          <p:cNvSpPr txBox="1"/>
          <p:nvPr/>
        </p:nvSpPr>
        <p:spPr>
          <a:xfrm>
            <a:off x="7403757" y="2178393"/>
            <a:ext cx="68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 err="1">
                <a:solidFill>
                  <a:srgbClr val="0000FF"/>
                </a:solidFill>
              </a:rPr>
              <a:t>x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baseline="-250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33" name="Straight Connector 332"/>
          <p:cNvCxnSpPr/>
          <p:nvPr/>
        </p:nvCxnSpPr>
        <p:spPr>
          <a:xfrm>
            <a:off x="7527400" y="2501499"/>
            <a:ext cx="457200" cy="11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7510153" y="2475687"/>
            <a:ext cx="51046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 </a:t>
            </a:r>
            <a:r>
              <a:rPr lang="en-US" sz="1600" dirty="0" err="1">
                <a:solidFill>
                  <a:srgbClr val="0000FF"/>
                </a:solidFill>
              </a:rPr>
              <a:t>f</a:t>
            </a:r>
            <a:r>
              <a:rPr lang="en-US" sz="1600" baseline="-25000" dirty="0" err="1">
                <a:solidFill>
                  <a:srgbClr val="0000FF"/>
                </a:solidFill>
              </a:rPr>
              <a:t>i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335" name="Left Bracket 334"/>
          <p:cNvSpPr/>
          <p:nvPr/>
        </p:nvSpPr>
        <p:spPr>
          <a:xfrm>
            <a:off x="7422615" y="2185469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6" name="Left Bracket 335"/>
          <p:cNvSpPr/>
          <p:nvPr/>
        </p:nvSpPr>
        <p:spPr>
          <a:xfrm flipH="1">
            <a:off x="7938029" y="2185469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6796642" y="2937434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7423998" y="2876550"/>
            <a:ext cx="1013604" cy="5847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sym typeface="Symbol"/>
              </a:rPr>
              <a:t>752 +20</a:t>
            </a:r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600" b="1" i="1" baseline="-25000" dirty="0">
              <a:solidFill>
                <a:srgbClr val="0000FF"/>
              </a:solidFill>
              <a:latin typeface="Book Antiqua" pitchFamily="18" charset="0"/>
              <a:cs typeface="Calibri" pitchFamily="34" charset="0"/>
            </a:endParaRPr>
          </a:p>
          <a:p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339" name="Straight Connector 338"/>
          <p:cNvCxnSpPr/>
          <p:nvPr/>
        </p:nvCxnSpPr>
        <p:spPr>
          <a:xfrm>
            <a:off x="7538044" y="3178902"/>
            <a:ext cx="822960" cy="1191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0" name="TextBox 339"/>
          <p:cNvSpPr txBox="1"/>
          <p:nvPr/>
        </p:nvSpPr>
        <p:spPr>
          <a:xfrm>
            <a:off x="7535559" y="3121221"/>
            <a:ext cx="713657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44 + </a:t>
            </a:r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600" b="1" i="1" baseline="-25000" dirty="0">
              <a:solidFill>
                <a:srgbClr val="0000FF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341" name="Left Bracket 340"/>
          <p:cNvSpPr/>
          <p:nvPr/>
        </p:nvSpPr>
        <p:spPr>
          <a:xfrm>
            <a:off x="7422316" y="2864622"/>
            <a:ext cx="157298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2" name="Left Bracket 341"/>
          <p:cNvSpPr/>
          <p:nvPr/>
        </p:nvSpPr>
        <p:spPr>
          <a:xfrm flipH="1">
            <a:off x="8300044" y="2864622"/>
            <a:ext cx="126903" cy="584671"/>
          </a:xfrm>
          <a:prstGeom prst="leftBracket">
            <a:avLst>
              <a:gd name="adj" fmla="val 49856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692152" y="4189020"/>
            <a:ext cx="713658" cy="32316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15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6808999" y="3461739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7193772" y="3461739"/>
            <a:ext cx="5164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752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7771490" y="3461739"/>
            <a:ext cx="713657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+ 20</a:t>
            </a:r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 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6692152" y="4189020"/>
            <a:ext cx="71365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600" dirty="0">
                <a:solidFill>
                  <a:srgbClr val="0000FF"/>
                </a:solidFill>
                <a:sym typeface="Symbol"/>
              </a:rPr>
              <a:t> = 20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5" name="Curved Left Arrow 34"/>
          <p:cNvSpPr/>
          <p:nvPr/>
        </p:nvSpPr>
        <p:spPr>
          <a:xfrm rot="9180349" flipH="1">
            <a:off x="2052904" y="962682"/>
            <a:ext cx="566766" cy="1269251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1059253" y="3823224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21 - 23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1059253" y="4092073"/>
            <a:ext cx="72968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23 - 25</a:t>
            </a:r>
          </a:p>
        </p:txBody>
      </p:sp>
      <p:sp>
        <p:nvSpPr>
          <p:cNvPr id="354" name="TextBox 353"/>
          <p:cNvSpPr txBox="1"/>
          <p:nvPr/>
        </p:nvSpPr>
        <p:spPr>
          <a:xfrm>
            <a:off x="2363940" y="3826955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2363940" y="403567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3418486" y="379244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22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3418486" y="4061296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24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4483699" y="3823064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110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4483699" y="4063137"/>
            <a:ext cx="5334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96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427999" y="2937434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18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777752" y="3461739"/>
            <a:ext cx="1096775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792 + 18</a:t>
            </a:r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 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487074" y="3788341"/>
            <a:ext cx="36420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2</a:t>
            </a:r>
            <a:r>
              <a:rPr lang="en-US" sz="1600" b="1" i="1" dirty="0">
                <a:solidFill>
                  <a:srgbClr val="0000FF"/>
                </a:solidFill>
                <a:latin typeface="Book Antiqua" pitchFamily="18" charset="0"/>
                <a:cs typeface="Calibri" pitchFamily="34" charset="0"/>
              </a:rPr>
              <a:t>f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11467" y="3788341"/>
            <a:ext cx="32092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=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256323" y="3788341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sym typeface="Symbol"/>
              </a:rPr>
              <a:t>40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38261" y="305628"/>
            <a:ext cx="3285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cs typeface="Calibri" pitchFamily="34" charset="0"/>
              </a:rPr>
              <a:t>Find the missing frequency  ‘</a:t>
            </a:r>
            <a:r>
              <a:rPr lang="en-US" sz="1600" b="1" i="1" dirty="0">
                <a:solidFill>
                  <a:srgbClr val="C00000"/>
                </a:solidFill>
                <a:latin typeface="Book Antiqua" pitchFamily="18" charset="0"/>
                <a:cs typeface="Calibri" pitchFamily="34" charset="0"/>
              </a:rPr>
              <a:t>f’.</a:t>
            </a:r>
            <a:endParaRPr lang="en-US" sz="1600" b="1" i="1" baseline="-25000" dirty="0">
              <a:solidFill>
                <a:srgbClr val="C00000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33" name="Curved Left Arrow 32"/>
          <p:cNvSpPr/>
          <p:nvPr/>
        </p:nvSpPr>
        <p:spPr>
          <a:xfrm rot="10073052" flipH="1">
            <a:off x="1801266" y="795235"/>
            <a:ext cx="566766" cy="1470286"/>
          </a:xfrm>
          <a:prstGeom prst="curvedLeftArrow">
            <a:avLst>
              <a:gd name="adj1" fmla="val 16532"/>
              <a:gd name="adj2" fmla="val 41600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04830" y="2356627"/>
            <a:ext cx="1333319" cy="980822"/>
            <a:chOff x="5321322" y="-1162050"/>
            <a:chExt cx="1333319" cy="980822"/>
          </a:xfrm>
        </p:grpSpPr>
        <p:sp>
          <p:nvSpPr>
            <p:cNvPr id="113" name="Cloud 112"/>
            <p:cNvSpPr/>
            <p:nvPr/>
          </p:nvSpPr>
          <p:spPr bwMode="auto">
            <a:xfrm rot="10800000" flipH="1" flipV="1">
              <a:off x="5321322" y="-1162050"/>
              <a:ext cx="1333319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581788" y="-915204"/>
              <a:ext cx="8190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>
                  <a:solidFill>
                    <a:srgbClr val="FFFF00"/>
                  </a:solidFill>
                  <a:latin typeface="Comic Sans MS" pitchFamily="66" charset="0"/>
                  <a:sym typeface="Symbol"/>
                </a:rPr>
                <a:t>‘f’</a:t>
              </a:r>
              <a:endParaRPr lang="en-US" sz="2500" b="1" dirty="0">
                <a:solidFill>
                  <a:srgbClr val="FFFF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521464" y="3118499"/>
            <a:ext cx="2471105" cy="980822"/>
            <a:chOff x="3349372" y="-1945567"/>
            <a:chExt cx="2471105" cy="980822"/>
          </a:xfrm>
        </p:grpSpPr>
        <p:sp>
          <p:nvSpPr>
            <p:cNvPr id="116" name="Cloud 115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f</a:t>
              </a:r>
              <a:r>
                <a:rPr lang="en-US" sz="2000" b="1" baseline="-25000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81546" y="3052999"/>
            <a:ext cx="2471105" cy="980822"/>
            <a:chOff x="3349372" y="-1945567"/>
            <a:chExt cx="2471105" cy="980822"/>
          </a:xfrm>
        </p:grpSpPr>
        <p:sp>
          <p:nvSpPr>
            <p:cNvPr id="119" name="Cloud 118"/>
            <p:cNvSpPr/>
            <p:nvPr/>
          </p:nvSpPr>
          <p:spPr bwMode="auto">
            <a:xfrm rot="10800000" flipH="1" flipV="1">
              <a:off x="3357301" y="-1945567"/>
              <a:ext cx="2463176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49372" y="-1663760"/>
              <a:ext cx="22839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Adding all 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f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r>
                <a:rPr lang="en-US" sz="2000" b="1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x</a:t>
              </a:r>
              <a:r>
                <a:rPr lang="en-US" sz="2000" b="1" baseline="-25000" dirty="0" err="1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i</a:t>
              </a:r>
              <a:endParaRPr lang="en-US" sz="2000" b="1" baseline="-25000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692851" y="1893432"/>
            <a:ext cx="1000695" cy="627433"/>
            <a:chOff x="3175000" y="2228850"/>
            <a:chExt cx="1000695" cy="627433"/>
          </a:xfrm>
        </p:grpSpPr>
        <p:grpSp>
          <p:nvGrpSpPr>
            <p:cNvPr id="12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24" name="Oval Callout 12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5" name="Oval Callout 12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7 x 12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2721065" y="2169171"/>
            <a:ext cx="1000695" cy="627433"/>
            <a:chOff x="3175000" y="2228850"/>
            <a:chExt cx="1000695" cy="627433"/>
          </a:xfrm>
        </p:grpSpPr>
        <p:grpSp>
          <p:nvGrpSpPr>
            <p:cNvPr id="12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29" name="Oval Callout 12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0" name="Oval Callout 12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6 x 14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716500" y="2453786"/>
            <a:ext cx="1000695" cy="627433"/>
            <a:chOff x="3175000" y="2228850"/>
            <a:chExt cx="1000695" cy="627433"/>
          </a:xfrm>
        </p:grpSpPr>
        <p:grpSp>
          <p:nvGrpSpPr>
            <p:cNvPr id="13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34" name="Oval Callout 13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5" name="Oval Callout 13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3" name="TextBox 132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9 x 16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2692851" y="2727412"/>
            <a:ext cx="1000695" cy="627433"/>
            <a:chOff x="3127702" y="2228850"/>
            <a:chExt cx="1000695" cy="627433"/>
          </a:xfrm>
        </p:grpSpPr>
        <p:grpSp>
          <p:nvGrpSpPr>
            <p:cNvPr id="13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39" name="Oval Callout 13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0" name="Oval Callout 13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38" name="TextBox 137"/>
            <p:cNvSpPr txBox="1">
              <a:spLocks noChangeArrowheads="1"/>
            </p:cNvSpPr>
            <p:nvPr/>
          </p:nvSpPr>
          <p:spPr bwMode="auto">
            <a:xfrm>
              <a:off x="3127702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13 x 18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734232" y="3005323"/>
            <a:ext cx="1000695" cy="627433"/>
            <a:chOff x="3175000" y="2228850"/>
            <a:chExt cx="1000695" cy="627433"/>
          </a:xfrm>
        </p:grpSpPr>
        <p:grpSp>
          <p:nvGrpSpPr>
            <p:cNvPr id="14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44" name="Oval Callout 14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5" name="Oval Callout 14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43" name="TextBox 142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f x 20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708306" y="3257943"/>
            <a:ext cx="1000695" cy="627433"/>
            <a:chOff x="3175000" y="2228850"/>
            <a:chExt cx="1000695" cy="627433"/>
          </a:xfrm>
        </p:grpSpPr>
        <p:grpSp>
          <p:nvGrpSpPr>
            <p:cNvPr id="147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49" name="Oval Callout 148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0" name="Oval Callout 149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48" name="TextBox 147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5 x 22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692230" y="3509507"/>
            <a:ext cx="1000695" cy="627433"/>
            <a:chOff x="3175000" y="2228850"/>
            <a:chExt cx="1000695" cy="627433"/>
          </a:xfrm>
        </p:grpSpPr>
        <p:grpSp>
          <p:nvGrpSpPr>
            <p:cNvPr id="152" name="Group 84"/>
            <p:cNvGrpSpPr>
              <a:grpSpLocks/>
            </p:cNvGrpSpPr>
            <p:nvPr/>
          </p:nvGrpSpPr>
          <p:grpSpPr bwMode="auto">
            <a:xfrm>
              <a:off x="3225800" y="2228850"/>
              <a:ext cx="866946" cy="627433"/>
              <a:chOff x="4038600" y="2819400"/>
              <a:chExt cx="1600201" cy="838200"/>
            </a:xfrm>
          </p:grpSpPr>
          <p:sp>
            <p:nvSpPr>
              <p:cNvPr id="154" name="Oval Callout 153"/>
              <p:cNvSpPr/>
              <p:nvPr/>
            </p:nvSpPr>
            <p:spPr>
              <a:xfrm>
                <a:off x="4038600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5" name="Oval Callout 154"/>
              <p:cNvSpPr/>
              <p:nvPr/>
            </p:nvSpPr>
            <p:spPr>
              <a:xfrm flipH="1">
                <a:off x="4038601" y="2819400"/>
                <a:ext cx="1600200" cy="838200"/>
              </a:xfrm>
              <a:prstGeom prst="wedgeEllipseCallout">
                <a:avLst>
                  <a:gd name="adj1" fmla="val -73214"/>
                  <a:gd name="adj2" fmla="val 47727"/>
                </a:avLst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sp>
          <p:nvSpPr>
            <p:cNvPr id="153" name="TextBox 152"/>
            <p:cNvSpPr txBox="1">
              <a:spLocks noChangeArrowheads="1"/>
            </p:cNvSpPr>
            <p:nvPr/>
          </p:nvSpPr>
          <p:spPr bwMode="auto">
            <a:xfrm>
              <a:off x="3175000" y="2355850"/>
              <a:ext cx="100069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US" sz="1600" b="1" dirty="0" smtClean="0">
                  <a:solidFill>
                    <a:prstClr val="black"/>
                  </a:solidFill>
                  <a:latin typeface="Arial Rounded MT Bold" pitchFamily="34" charset="0"/>
                </a:rPr>
                <a:t>4 x 24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6147983" y="2489746"/>
            <a:ext cx="2199726" cy="980822"/>
            <a:chOff x="5321322" y="-1162050"/>
            <a:chExt cx="1333319" cy="980822"/>
          </a:xfrm>
        </p:grpSpPr>
        <p:sp>
          <p:nvSpPr>
            <p:cNvPr id="157" name="Cloud 156"/>
            <p:cNvSpPr/>
            <p:nvPr/>
          </p:nvSpPr>
          <p:spPr bwMode="auto">
            <a:xfrm rot="10800000" flipH="1" flipV="1">
              <a:off x="5321322" y="-1162050"/>
              <a:ext cx="1333319" cy="980822"/>
            </a:xfrm>
            <a:prstGeom prst="cloud">
              <a:avLst/>
            </a:prstGeom>
            <a:solidFill>
              <a:srgbClr val="9879CB">
                <a:lumMod val="50000"/>
              </a:srgbClr>
            </a:solidFill>
            <a:ln w="19050" cap="flat" cmpd="sng" algn="ctr">
              <a:solidFill>
                <a:srgbClr val="000000">
                  <a:lumMod val="95000"/>
                  <a:lumOff val="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581787" y="-1113889"/>
              <a:ext cx="9506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But mean is 18 given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59" name="TextBox 158"/>
          <p:cNvSpPr txBox="1"/>
          <p:nvPr/>
        </p:nvSpPr>
        <p:spPr>
          <a:xfrm>
            <a:off x="13754" y="-452586"/>
            <a:ext cx="2134324" cy="338554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– 14.1 – Q.3</a:t>
            </a:r>
            <a:endParaRPr lang="en-US" sz="16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9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75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3000"/>
                            </p:stCondLst>
                            <p:childTnLst>
                              <p:par>
                                <p:cTn id="23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500"/>
                            </p:stCondLst>
                            <p:childTnLst>
                              <p:par>
                                <p:cTn id="23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500"/>
                            </p:stCondLst>
                            <p:childTnLst>
                              <p:par>
                                <p:cTn id="2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3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1000"/>
                            </p:stCondLst>
                            <p:childTnLst>
                              <p:par>
                                <p:cTn id="3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500"/>
                            </p:stCondLst>
                            <p:childTnLst>
                              <p:par>
                                <p:cTn id="5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8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500"/>
                            </p:stCondLst>
                            <p:childTnLst>
                              <p:par>
                                <p:cTn id="5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500"/>
                            </p:stCondLst>
                            <p:childTnLst>
                              <p:par>
                                <p:cTn id="6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1" fill="hold">
                            <p:stCondLst>
                              <p:cond delay="500"/>
                            </p:stCondLst>
                            <p:childTnLst>
                              <p:par>
                                <p:cTn id="6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6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8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500"/>
                            </p:stCondLst>
                            <p:childTnLst>
                              <p:par>
                                <p:cTn id="6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00"/>
                            </p:stCondLst>
                            <p:childTnLst>
                              <p:par>
                                <p:cTn id="6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500"/>
                            </p:stCondLst>
                            <p:childTnLst>
                              <p:par>
                                <p:cTn id="69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1" fill="hold">
                      <p:stCondLst>
                        <p:cond delay="indefinite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" grpId="0" animBg="1"/>
      <p:bldP spid="86" grpId="0"/>
      <p:bldP spid="86" grpId="1"/>
      <p:bldP spid="87" grpId="0"/>
      <p:bldP spid="87" grpId="1"/>
      <p:bldP spid="267" grpId="0" animBg="1"/>
      <p:bldP spid="267" grpId="1" animBg="1"/>
      <p:bldP spid="268" grpId="0" animBg="1"/>
      <p:bldP spid="269" grpId="0"/>
      <p:bldP spid="270" grpId="0"/>
      <p:bldP spid="272" grpId="0"/>
      <p:bldP spid="273" grpId="0"/>
      <p:bldP spid="274" grpId="0"/>
      <p:bldP spid="275" grpId="0"/>
      <p:bldP spid="276" grpId="0"/>
      <p:bldP spid="282" grpId="0"/>
      <p:bldP spid="283" grpId="0"/>
      <p:bldP spid="284" grpId="0"/>
      <p:bldP spid="285" grpId="0"/>
      <p:bldP spid="286" grpId="0"/>
      <p:bldP spid="287" grpId="0" animBg="1"/>
      <p:bldP spid="287" grpId="1" animBg="1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 animBg="1"/>
      <p:bldP spid="296" grpId="1" animBg="1"/>
      <p:bldP spid="297" grpId="0"/>
      <p:bldP spid="297" grpId="1"/>
      <p:bldP spid="299" grpId="0" animBg="1"/>
      <p:bldP spid="299" grpId="1" animBg="1"/>
      <p:bldP spid="300" grpId="0"/>
      <p:bldP spid="300" grpId="1"/>
      <p:bldP spid="301" grpId="0" animBg="1"/>
      <p:bldP spid="301" grpId="1" animBg="1"/>
      <p:bldP spid="302" grpId="0"/>
      <p:bldP spid="302" grpId="1"/>
      <p:bldP spid="304" grpId="0" animBg="1"/>
      <p:bldP spid="304" grpId="1" animBg="1"/>
      <p:bldP spid="305" grpId="0" animBg="1"/>
      <p:bldP spid="307" grpId="0"/>
      <p:bldP spid="308" grpId="0"/>
      <p:bldP spid="309" grpId="0"/>
      <p:bldP spid="310" grpId="0"/>
      <p:bldP spid="311" grpId="0"/>
      <p:bldP spid="312" grpId="0"/>
      <p:bldP spid="315" grpId="0" animBg="1"/>
      <p:bldP spid="315" grpId="1" animBg="1"/>
      <p:bldP spid="316" grpId="0" animBg="1"/>
      <p:bldP spid="316" grpId="1" animBg="1"/>
      <p:bldP spid="317" grpId="0"/>
      <p:bldP spid="317" grpId="1"/>
      <p:bldP spid="323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2" grpId="0"/>
      <p:bldP spid="334" grpId="0"/>
      <p:bldP spid="335" grpId="0" animBg="1"/>
      <p:bldP spid="336" grpId="0" animBg="1"/>
      <p:bldP spid="337" grpId="0"/>
      <p:bldP spid="338" grpId="0"/>
      <p:bldP spid="340" grpId="0"/>
      <p:bldP spid="341" grpId="0" animBg="1"/>
      <p:bldP spid="342" grpId="0" animBg="1"/>
      <p:bldP spid="343" grpId="0" animBg="1"/>
      <p:bldP spid="344" grpId="0"/>
      <p:bldP spid="345" grpId="0"/>
      <p:bldP spid="346" grpId="0"/>
      <p:bldP spid="347" grpId="0"/>
      <p:bldP spid="35" grpId="0" animBg="1"/>
      <p:bldP spid="35" grpId="1" animBg="1"/>
      <p:bldP spid="352" grpId="0"/>
      <p:bldP spid="353" grpId="0"/>
      <p:bldP spid="354" grpId="0"/>
      <p:bldP spid="355" grpId="0"/>
      <p:bldP spid="356" grpId="0"/>
      <p:bldP spid="357" grpId="0"/>
      <p:bldP spid="360" grpId="0"/>
      <p:bldP spid="361" grpId="0"/>
      <p:bldP spid="100" grpId="0"/>
      <p:bldP spid="101" grpId="0"/>
      <p:bldP spid="102" grpId="0"/>
      <p:bldP spid="103" grpId="0"/>
      <p:bldP spid="104" grpId="0"/>
      <p:bldP spid="3" grpId="0"/>
      <p:bldP spid="3" grpId="1"/>
      <p:bldP spid="33" grpId="0" animBg="1"/>
      <p:bldP spid="33" grpId="1" animBg="1"/>
      <p:bldP spid="1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6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Module_06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Additional_Example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248585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Module_01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04" y="-52459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No_Change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5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79"/>
          <p:cNvGrpSpPr/>
          <p:nvPr/>
        </p:nvGrpSpPr>
        <p:grpSpPr>
          <a:xfrm>
            <a:off x="136079" y="478987"/>
            <a:ext cx="576064" cy="400110"/>
            <a:chOff x="2468364" y="1880757"/>
            <a:chExt cx="576064" cy="400110"/>
          </a:xfrm>
        </p:grpSpPr>
        <p:sp>
          <p:nvSpPr>
            <p:cNvPr id="281" name="Flowchart: Sequential Access Storage 280"/>
            <p:cNvSpPr/>
            <p:nvPr/>
          </p:nvSpPr>
          <p:spPr>
            <a:xfrm>
              <a:off x="2541772" y="1895488"/>
              <a:ext cx="410198" cy="351598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468364" y="188075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657793" y="421035"/>
            <a:ext cx="842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The mean of the following frequency distribution is 62.8 and the sum of all the frequencies is 50. Compute the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missing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frequency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and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.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4646223" y="754223"/>
            <a:ext cx="909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(3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347158"/>
              </p:ext>
            </p:extLst>
          </p:nvPr>
        </p:nvGraphicFramePr>
        <p:xfrm>
          <a:off x="190177" y="1100546"/>
          <a:ext cx="4933504" cy="758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0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3" name="TextBox 232"/>
          <p:cNvSpPr txBox="1"/>
          <p:nvPr/>
        </p:nvSpPr>
        <p:spPr>
          <a:xfrm>
            <a:off x="182687" y="1171609"/>
            <a:ext cx="57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Class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72739" y="1537679"/>
            <a:ext cx="948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Frequency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061143" y="1189748"/>
            <a:ext cx="61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0 - 20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225093" y="1537679"/>
            <a:ext cx="236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14339" y="1189748"/>
            <a:ext cx="71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20 - 40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779739" y="1537679"/>
            <a:ext cx="37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277269" y="1189748"/>
            <a:ext cx="70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40 - 60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2445863" y="1537679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925341" y="1189748"/>
            <a:ext cx="712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60 - 80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090593" y="1537679"/>
            <a:ext cx="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3567063" y="1189748"/>
            <a:ext cx="80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80 - 100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846604" y="1537679"/>
            <a:ext cx="244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7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3122" y="1802593"/>
            <a:ext cx="574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348589" y="2171952"/>
            <a:ext cx="896112" cy="42976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348589" y="2633305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8" name="Rounded Rectangle 247"/>
          <p:cNvSpPr/>
          <p:nvPr/>
        </p:nvSpPr>
        <p:spPr>
          <a:xfrm>
            <a:off x="348589" y="2921928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348589" y="3216404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50" name="Rounded Rectangle 249"/>
          <p:cNvSpPr/>
          <p:nvPr/>
        </p:nvSpPr>
        <p:spPr>
          <a:xfrm>
            <a:off x="348589" y="3534048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51" name="Rounded Rectangle 250"/>
          <p:cNvSpPr/>
          <p:nvPr/>
        </p:nvSpPr>
        <p:spPr>
          <a:xfrm>
            <a:off x="348589" y="3795055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1281971" y="2171952"/>
            <a:ext cx="923031" cy="42976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1283365" y="2633305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1283365" y="2921928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1283365" y="3216404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1283365" y="3534048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1283365" y="3795055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2227147" y="2171952"/>
            <a:ext cx="1168681" cy="42976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9" name="Rounded Rectangle 258"/>
          <p:cNvSpPr/>
          <p:nvPr/>
        </p:nvSpPr>
        <p:spPr>
          <a:xfrm>
            <a:off x="2225397" y="2633305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0" name="Rounded Rectangle 259"/>
          <p:cNvSpPr/>
          <p:nvPr/>
        </p:nvSpPr>
        <p:spPr>
          <a:xfrm>
            <a:off x="2225397" y="2921928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2225397" y="3216404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2225397" y="3534048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2225397" y="3795055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4" name="Rounded Rectangle 263"/>
          <p:cNvSpPr/>
          <p:nvPr/>
        </p:nvSpPr>
        <p:spPr>
          <a:xfrm>
            <a:off x="3439796" y="2171952"/>
            <a:ext cx="1323844" cy="429768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5" name="Rounded Rectangle 264"/>
          <p:cNvSpPr/>
          <p:nvPr/>
        </p:nvSpPr>
        <p:spPr>
          <a:xfrm>
            <a:off x="3439796" y="2633305"/>
            <a:ext cx="1323844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6" name="Rounded Rectangle 265"/>
          <p:cNvSpPr/>
          <p:nvPr/>
        </p:nvSpPr>
        <p:spPr>
          <a:xfrm>
            <a:off x="3439796" y="2921928"/>
            <a:ext cx="1323844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3439796" y="3216404"/>
            <a:ext cx="1323844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8" name="Rounded Rectangle 267"/>
          <p:cNvSpPr/>
          <p:nvPr/>
        </p:nvSpPr>
        <p:spPr>
          <a:xfrm>
            <a:off x="3439796" y="3534048"/>
            <a:ext cx="1323844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3439795" y="3795055"/>
            <a:ext cx="1323845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348589" y="4283454"/>
            <a:ext cx="893058" cy="419162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71" name="Rounded Rectangle 270"/>
          <p:cNvSpPr/>
          <p:nvPr/>
        </p:nvSpPr>
        <p:spPr>
          <a:xfrm>
            <a:off x="1283365" y="4283454"/>
            <a:ext cx="901989" cy="419162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72" name="Rounded Rectangle 271"/>
          <p:cNvSpPr/>
          <p:nvPr/>
        </p:nvSpPr>
        <p:spPr>
          <a:xfrm>
            <a:off x="2225397" y="4283453"/>
            <a:ext cx="1170432" cy="419163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3439795" y="4283453"/>
            <a:ext cx="1325153" cy="431209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275783" y="2097831"/>
            <a:ext cx="10609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1207406" y="2091481"/>
            <a:ext cx="106287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</a:t>
            </a:r>
          </a:p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Mark (</a:t>
            </a:r>
            <a:r>
              <a:rPr lang="en-US" sz="1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5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2322927" y="2237084"/>
            <a:ext cx="10005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3723989" y="2231155"/>
            <a:ext cx="5513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</a:t>
            </a:r>
            <a:r>
              <a:rPr lang="en-US" sz="15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5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1364081" y="259847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1364081" y="288709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1364081" y="3181571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1364081" y="349921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1364081" y="376022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514947" y="4332190"/>
            <a:ext cx="57336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1569894" y="4286481"/>
            <a:ext cx="306494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--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2214783" y="4349860"/>
            <a:ext cx="579005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200" b="1" dirty="0" err="1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200" b="1" baseline="-25000" dirty="0" err="1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200" b="1" dirty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3376437" y="4256316"/>
            <a:ext cx="885157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200" b="1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f</a:t>
            </a:r>
            <a:r>
              <a:rPr lang="en-US" sz="12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2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200" b="1" baseline="-25000" dirty="0" err="1" smtClean="0">
                <a:solidFill>
                  <a:srgbClr val="002060"/>
                </a:solidFill>
                <a:latin typeface="Tw Cen MT" panose="020B0602020104020603" pitchFamily="34" charset="0"/>
              </a:rPr>
              <a:t>i</a:t>
            </a:r>
            <a:r>
              <a:rPr lang="en-US" sz="1200" b="1" baseline="-25000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  </a:t>
            </a:r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2622453" y="4349860"/>
            <a:ext cx="348173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30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3877633" y="4256316"/>
            <a:ext cx="511679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2060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542648" y="1833371"/>
            <a:ext cx="119171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Class width 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1577937" y="1833371"/>
            <a:ext cx="59343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FFCC"/>
                </a:solidFill>
                <a:latin typeface="Tw Cen MT" panose="020B0602020104020603" pitchFamily="34" charset="0"/>
              </a:rPr>
              <a:t>= 20</a:t>
            </a:r>
            <a:endParaRPr lang="en-US" sz="1600" b="1" dirty="0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316" name="Oval 315"/>
          <p:cNvSpPr/>
          <p:nvPr/>
        </p:nvSpPr>
        <p:spPr>
          <a:xfrm>
            <a:off x="1815158" y="1860375"/>
            <a:ext cx="310306" cy="2908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17" name="Oval 316"/>
          <p:cNvSpPr/>
          <p:nvPr/>
        </p:nvSpPr>
        <p:spPr>
          <a:xfrm>
            <a:off x="1570931" y="2651050"/>
            <a:ext cx="291409" cy="24769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1288207" y="2902854"/>
            <a:ext cx="86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10 + 20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292174" y="3205384"/>
            <a:ext cx="86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30 + 20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220547" y="3496835"/>
            <a:ext cx="97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50 + 20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230257" y="3781654"/>
            <a:ext cx="970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70 + 20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2015984" y="2504026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018848" y="2802891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2018848" y="3079252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018848" y="3355613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018848" y="3631974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2468812" y="288709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2468812" y="3181571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2468812" y="349921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2468812" y="376022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2468812" y="259847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7" name="Oval 336"/>
          <p:cNvSpPr/>
          <p:nvPr/>
        </p:nvSpPr>
        <p:spPr>
          <a:xfrm>
            <a:off x="3617136" y="3299452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339" name="Oval 338"/>
          <p:cNvSpPr/>
          <p:nvPr/>
        </p:nvSpPr>
        <p:spPr>
          <a:xfrm>
            <a:off x="3617136" y="384478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340" name="TextBox 339"/>
          <p:cNvSpPr txBox="1"/>
          <p:nvPr/>
        </p:nvSpPr>
        <p:spPr>
          <a:xfrm>
            <a:off x="3671303" y="259847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3671303" y="288709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</a:t>
            </a:r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1600" b="1" baseline="-25000" dirty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3671303" y="3181571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3671303" y="3499215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70</a:t>
            </a:r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3671303" y="3760222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5" name="Rectangle 344"/>
          <p:cNvSpPr/>
          <p:nvPr/>
        </p:nvSpPr>
        <p:spPr>
          <a:xfrm>
            <a:off x="201868" y="1083200"/>
            <a:ext cx="4914848" cy="4979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190151" y="1566954"/>
            <a:ext cx="4924565" cy="28679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47" name="Curved Down Arrow 346"/>
          <p:cNvSpPr/>
          <p:nvPr/>
        </p:nvSpPr>
        <p:spPr>
          <a:xfrm rot="5217392" flipH="1" flipV="1">
            <a:off x="198722" y="2781127"/>
            <a:ext cx="449178" cy="241404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412092" y="2598472"/>
            <a:ext cx="792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411929" y="2902854"/>
            <a:ext cx="7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361197" y="3181571"/>
            <a:ext cx="9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275330" y="3499215"/>
            <a:ext cx="100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60 - 80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52" name="TextBox 351"/>
          <p:cNvSpPr txBox="1"/>
          <p:nvPr/>
        </p:nvSpPr>
        <p:spPr>
          <a:xfrm>
            <a:off x="347656" y="3760222"/>
            <a:ext cx="90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80 - 100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397666" y="2576730"/>
            <a:ext cx="67928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0 + 20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54" name="Group 353"/>
          <p:cNvGrpSpPr/>
          <p:nvPr/>
        </p:nvGrpSpPr>
        <p:grpSpPr>
          <a:xfrm>
            <a:off x="1395479" y="2701584"/>
            <a:ext cx="621729" cy="307777"/>
            <a:chOff x="1992474" y="-445253"/>
            <a:chExt cx="621729" cy="307777"/>
          </a:xfrm>
        </p:grpSpPr>
        <p:cxnSp>
          <p:nvCxnSpPr>
            <p:cNvPr id="355" name="Straight Connector 354"/>
            <p:cNvCxnSpPr/>
            <p:nvPr/>
          </p:nvCxnSpPr>
          <p:spPr>
            <a:xfrm>
              <a:off x="1992474" y="-353567"/>
              <a:ext cx="621729" cy="0"/>
            </a:xfrm>
            <a:prstGeom prst="line">
              <a:avLst/>
            </a:prstGeom>
            <a:ln>
              <a:solidFill>
                <a:srgbClr val="FFFF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6" name="TextBox 355"/>
            <p:cNvSpPr txBox="1"/>
            <p:nvPr/>
          </p:nvSpPr>
          <p:spPr>
            <a:xfrm>
              <a:off x="2146410" y="-445253"/>
              <a:ext cx="279244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endParaRPr lang="en-US" sz="1400" b="1" dirty="0">
                <a:solidFill>
                  <a:srgbClr val="FFFF00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359" name="Oval 358"/>
          <p:cNvSpPr/>
          <p:nvPr/>
        </p:nvSpPr>
        <p:spPr>
          <a:xfrm>
            <a:off x="1556360" y="2923969"/>
            <a:ext cx="320550" cy="2724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60" name="Oval 359"/>
          <p:cNvSpPr/>
          <p:nvPr/>
        </p:nvSpPr>
        <p:spPr>
          <a:xfrm>
            <a:off x="1529466" y="3203500"/>
            <a:ext cx="393389" cy="30573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61" name="Oval 360"/>
          <p:cNvSpPr/>
          <p:nvPr/>
        </p:nvSpPr>
        <p:spPr>
          <a:xfrm>
            <a:off x="1518452" y="3524581"/>
            <a:ext cx="421767" cy="2526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4259585" y="1189748"/>
            <a:ext cx="896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100 - 120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4580507" y="1537679"/>
            <a:ext cx="24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4" name="Rounded Rectangle 363"/>
          <p:cNvSpPr/>
          <p:nvPr/>
        </p:nvSpPr>
        <p:spPr>
          <a:xfrm>
            <a:off x="348589" y="4042653"/>
            <a:ext cx="893058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365" name="Rounded Rectangle 364"/>
          <p:cNvSpPr/>
          <p:nvPr/>
        </p:nvSpPr>
        <p:spPr>
          <a:xfrm>
            <a:off x="1283365" y="4042653"/>
            <a:ext cx="901989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2225397" y="4042653"/>
            <a:ext cx="117043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3439796" y="4042653"/>
            <a:ext cx="1325152" cy="268888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364081" y="4007820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1237541" y="4029252"/>
            <a:ext cx="970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90 + 20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2468812" y="4007820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72" name="Oval 371"/>
          <p:cNvSpPr/>
          <p:nvPr/>
        </p:nvSpPr>
        <p:spPr>
          <a:xfrm>
            <a:off x="3617136" y="4085641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3671303" y="4007820"/>
            <a:ext cx="70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880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286258" y="4029252"/>
            <a:ext cx="1011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100 - 120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75" name="Oval 374"/>
          <p:cNvSpPr/>
          <p:nvPr/>
        </p:nvSpPr>
        <p:spPr>
          <a:xfrm>
            <a:off x="1512102" y="3823008"/>
            <a:ext cx="421767" cy="25267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2018848" y="3891635"/>
            <a:ext cx="456907" cy="584775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50021"/>
                </a:solidFill>
                <a:latin typeface="Tw Cen MT" panose="020B0602020104020603" pitchFamily="34" charset="0"/>
              </a:rPr>
              <a:t>×</a:t>
            </a:r>
            <a:endParaRPr lang="en-US" sz="3200" b="1" dirty="0">
              <a:solidFill>
                <a:srgbClr val="A50021"/>
              </a:solidFill>
              <a:latin typeface="Tw Cen MT" panose="020B0602020104020603" pitchFamily="34" charset="0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3861572" y="2622136"/>
            <a:ext cx="310306" cy="2908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3780039" y="3195618"/>
            <a:ext cx="454320" cy="31998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3803854" y="3781654"/>
            <a:ext cx="454320" cy="2908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3803854" y="4028102"/>
            <a:ext cx="454320" cy="290899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3750926" y="2900210"/>
            <a:ext cx="525246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3724664" y="3500145"/>
            <a:ext cx="577771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219473" y="4259744"/>
            <a:ext cx="616176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+30</a:t>
            </a:r>
            <a:r>
              <a:rPr lang="en-US" sz="12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200" b="1" baseline="-25000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200" b="1" baseline="-25000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216569" y="4425618"/>
            <a:ext cx="59824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+70</a:t>
            </a:r>
            <a:r>
              <a:rPr lang="en-US" sz="12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200" b="1" baseline="-25000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 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816395" y="4349860"/>
            <a:ext cx="414441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+</a:t>
            </a:r>
            <a:r>
              <a:rPr lang="en-US" sz="12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200" b="1" baseline="-25000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200" b="1" baseline="-25000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044975" y="4349860"/>
            <a:ext cx="397018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+</a:t>
            </a:r>
            <a:r>
              <a:rPr lang="en-US" sz="1200" b="1" i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200" b="1" baseline="-25000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2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 </a:t>
            </a:r>
            <a:endParaRPr lang="en-US" sz="12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2553595" y="2880464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59" name="Oval 158"/>
          <p:cNvSpPr/>
          <p:nvPr/>
        </p:nvSpPr>
        <p:spPr>
          <a:xfrm>
            <a:off x="2553595" y="316833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0" name="Oval 159"/>
          <p:cNvSpPr/>
          <p:nvPr/>
        </p:nvSpPr>
        <p:spPr>
          <a:xfrm>
            <a:off x="2553595" y="3457520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1" name="Oval 160"/>
          <p:cNvSpPr/>
          <p:nvPr/>
        </p:nvSpPr>
        <p:spPr>
          <a:xfrm>
            <a:off x="2553595" y="374986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2468459" y="2653326"/>
            <a:ext cx="559119" cy="1602990"/>
          </a:xfrm>
          <a:prstGeom prst="roundRect">
            <a:avLst/>
          </a:prstGeom>
          <a:noFill/>
          <a:ln>
            <a:solidFill>
              <a:srgbClr val="D6009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2553595" y="3982693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4" name="Oval 163"/>
          <p:cNvSpPr/>
          <p:nvPr/>
        </p:nvSpPr>
        <p:spPr>
          <a:xfrm>
            <a:off x="3617136" y="3593237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5" name="Oval 164"/>
          <p:cNvSpPr/>
          <p:nvPr/>
        </p:nvSpPr>
        <p:spPr>
          <a:xfrm>
            <a:off x="3617136" y="3001875"/>
            <a:ext cx="149800" cy="149800"/>
          </a:xfrm>
          <a:prstGeom prst="ellipse">
            <a:avLst/>
          </a:prstGeom>
          <a:solidFill>
            <a:srgbClr val="00FFFF"/>
          </a:solidFill>
          <a:ln w="1270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880869" y="2983062"/>
            <a:ext cx="6858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i="1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i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/>
              <p:cNvSpPr txBox="1"/>
              <p:nvPr/>
            </p:nvSpPr>
            <p:spPr>
              <a:xfrm>
                <a:off x="4784821" y="3148955"/>
                <a:ext cx="1143262" cy="338554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1600" b="1" i="1" dirty="0">
                            <a:solidFill>
                              <a:prstClr val="white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)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2" name="TextBox 1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821" y="3148955"/>
                <a:ext cx="1143262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209" t="-3636" r="-1604" b="-25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Connector 172"/>
          <p:cNvCxnSpPr/>
          <p:nvPr/>
        </p:nvCxnSpPr>
        <p:spPr>
          <a:xfrm>
            <a:off x="5931081" y="3323627"/>
            <a:ext cx="608533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5932496" y="3262546"/>
            <a:ext cx="51488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 </a:t>
            </a:r>
            <a:r>
              <a:rPr lang="en-US" sz="1600" b="1" i="1" dirty="0" err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err="1" smtClean="0">
                <a:solidFill>
                  <a:prstClr val="white"/>
                </a:solidFill>
                <a:latin typeface="Tw Cen MT" panose="020B0602020104020603" pitchFamily="34" charset="0"/>
              </a:rPr>
              <a:t>i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843553" y="2983062"/>
            <a:ext cx="181777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2060 + 30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+ 70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6540476" y="3148955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6839330" y="3323627"/>
            <a:ext cx="1822640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7086115" y="3289441"/>
            <a:ext cx="121219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30 +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+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5114716" y="3829867"/>
            <a:ext cx="56457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62.8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592886" y="3829867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91740" y="3663974"/>
            <a:ext cx="1822640" cy="644933"/>
            <a:chOff x="5844115" y="3663974"/>
            <a:chExt cx="1822640" cy="644933"/>
          </a:xfrm>
        </p:grpSpPr>
        <p:sp>
          <p:nvSpPr>
            <p:cNvPr id="187" name="TextBox 186"/>
            <p:cNvSpPr txBox="1"/>
            <p:nvPr/>
          </p:nvSpPr>
          <p:spPr>
            <a:xfrm>
              <a:off x="5848338" y="3663974"/>
              <a:ext cx="1817772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2060 + 30</a:t>
              </a:r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 + 70</a:t>
              </a:r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cxnSp>
          <p:nvCxnSpPr>
            <p:cNvPr id="189" name="Straight Connector 188"/>
            <p:cNvCxnSpPr/>
            <p:nvPr/>
          </p:nvCxnSpPr>
          <p:spPr>
            <a:xfrm>
              <a:off x="5844115" y="4004539"/>
              <a:ext cx="18226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6399053" y="3970353"/>
              <a:ext cx="1212191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30 + 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 + 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95" name="Rectangle 194"/>
          <p:cNvSpPr/>
          <p:nvPr/>
        </p:nvSpPr>
        <p:spPr>
          <a:xfrm>
            <a:off x="5955938" y="3024164"/>
            <a:ext cx="541343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463910" y="4294568"/>
            <a:ext cx="1263397" cy="39954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5972537" y="3335608"/>
            <a:ext cx="404521" cy="23230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247844" y="4357893"/>
            <a:ext cx="1148543" cy="272895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00181" y="437252"/>
            <a:ext cx="4843676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860547" y="3168349"/>
            <a:ext cx="791979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306" name="Group 305"/>
          <p:cNvGrpSpPr/>
          <p:nvPr/>
        </p:nvGrpSpPr>
        <p:grpSpPr>
          <a:xfrm>
            <a:off x="5561528" y="3831640"/>
            <a:ext cx="3378577" cy="662327"/>
            <a:chOff x="4649807" y="4265913"/>
            <a:chExt cx="3378577" cy="662327"/>
          </a:xfrm>
        </p:grpSpPr>
        <p:sp>
          <p:nvSpPr>
            <p:cNvPr id="307" name="Rectangle 306"/>
            <p:cNvSpPr/>
            <p:nvPr/>
          </p:nvSpPr>
          <p:spPr>
            <a:xfrm>
              <a:off x="4649807" y="4265913"/>
              <a:ext cx="3363905" cy="662327"/>
            </a:xfrm>
            <a:prstGeom prst="rect">
              <a:avLst/>
            </a:prstGeom>
            <a:solidFill>
              <a:srgbClr val="FFCC99">
                <a:alpha val="76000"/>
              </a:srgb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4758048" y="4313175"/>
              <a:ext cx="3270336" cy="552514"/>
              <a:chOff x="5230927" y="3427464"/>
              <a:chExt cx="3270336" cy="552514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6303447" y="3427464"/>
                <a:ext cx="2197816" cy="552514"/>
                <a:chOff x="3744989" y="1969535"/>
                <a:chExt cx="2197816" cy="552514"/>
              </a:xfrm>
            </p:grpSpPr>
            <p:sp>
              <p:nvSpPr>
                <p:cNvPr id="311" name="TextBox 310"/>
                <p:cNvSpPr txBox="1"/>
                <p:nvPr/>
              </p:nvSpPr>
              <p:spPr>
                <a:xfrm>
                  <a:off x="3744989" y="1969535"/>
                  <a:ext cx="219781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Lower limit + upper limit</a:t>
                  </a:r>
                  <a:endParaRPr lang="en-US" sz="14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65495" y="2214272"/>
                  <a:ext cx="4282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>
                      <a:solidFill>
                        <a:prstClr val="black"/>
                      </a:solidFill>
                      <a:latin typeface="Tw Cen MT" panose="020B0602020104020603" pitchFamily="34" charset="0"/>
                    </a:rPr>
                    <a:t>2</a:t>
                  </a:r>
                  <a:endParaRPr lang="en-US" sz="1400" b="1" dirty="0">
                    <a:solidFill>
                      <a:prstClr val="black"/>
                    </a:solidFill>
                    <a:latin typeface="Tw Cen MT" panose="020B0602020104020603" pitchFamily="34" charset="0"/>
                  </a:endParaRPr>
                </a:p>
              </p:txBody>
            </p:sp>
            <p:cxnSp>
              <p:nvCxnSpPr>
                <p:cNvPr id="313" name="Straight Connector 312"/>
                <p:cNvCxnSpPr/>
                <p:nvPr/>
              </p:nvCxnSpPr>
              <p:spPr>
                <a:xfrm>
                  <a:off x="3892213" y="2234567"/>
                  <a:ext cx="191617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0" name="TextBox 309"/>
              <p:cNvSpPr txBox="1"/>
              <p:nvPr/>
            </p:nvSpPr>
            <p:spPr>
              <a:xfrm>
                <a:off x="5230927" y="3530189"/>
                <a:ext cx="13127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Tw Cen MT" panose="020B0602020104020603" pitchFamily="34" charset="0"/>
                  </a:rPr>
                  <a:t>Class mark =  </a:t>
                </a:r>
                <a:endParaRPr lang="en-US" sz="1400" b="1" dirty="0">
                  <a:solidFill>
                    <a:prstClr val="black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208" name="TextBox 207"/>
          <p:cNvSpPr txBox="1"/>
          <p:nvPr/>
        </p:nvSpPr>
        <p:spPr>
          <a:xfrm>
            <a:off x="4765397" y="3829867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8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55" dur="500" tmFilter="0, 0; .2, .5; .8, .5; 1, 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250" autoRev="1" fill="hold"/>
                                        <p:tgtEl>
                                          <p:spTgt spid="3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000"/>
                            </p:stCondLst>
                            <p:childTnLst>
                              <p:par>
                                <p:cTn id="2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500"/>
                            </p:stCondLst>
                            <p:childTnLst>
                              <p:par>
                                <p:cTn id="2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1" dur="500" tmFilter="0, 0; .2, .5; .8, .5; 1, 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2" dur="250" autoRev="1" fill="hold"/>
                                        <p:tgtEl>
                                          <p:spTgt spid="3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500"/>
                            </p:stCondLst>
                            <p:childTnLst>
                              <p:par>
                                <p:cTn id="31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6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000"/>
                            </p:stCondLst>
                            <p:childTnLst>
                              <p:par>
                                <p:cTn id="3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2500"/>
                            </p:stCondLst>
                            <p:childTnLst>
                              <p:par>
                                <p:cTn id="3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000"/>
                            </p:stCondLst>
                            <p:childTnLst>
                              <p:par>
                                <p:cTn id="3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4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00"/>
                            </p:stCondLst>
                            <p:childTnLst>
                              <p:par>
                                <p:cTn id="4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2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250"/>
                            </p:stCondLst>
                            <p:childTnLst>
                              <p:par>
                                <p:cTn id="4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250"/>
                            </p:stCondLst>
                            <p:childTnLst>
                              <p:par>
                                <p:cTn id="4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5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1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8" fill="hold">
                            <p:stCondLst>
                              <p:cond delay="250"/>
                            </p:stCondLst>
                            <p:childTnLst>
                              <p:par>
                                <p:cTn id="5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5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10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3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2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500"/>
                            </p:stCondLst>
                            <p:childTnLst>
                              <p:par>
                                <p:cTn id="5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2"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0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6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4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0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8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9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4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5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2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8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6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2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0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6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26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64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5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5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500"/>
                            </p:stCondLst>
                            <p:childTnLst>
                              <p:par>
                                <p:cTn id="68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0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1000"/>
                            </p:stCondLst>
                            <p:childTnLst>
                              <p:par>
                                <p:cTn id="6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5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1500"/>
                            </p:stCondLst>
                            <p:childTnLst>
                              <p:par>
                                <p:cTn id="6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0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2" fill="hold">
                            <p:stCondLst>
                              <p:cond delay="2000"/>
                            </p:stCondLst>
                            <p:childTnLst>
                              <p:par>
                                <p:cTn id="7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00"/>
                            </p:stCondLst>
                            <p:childTnLst>
                              <p:par>
                                <p:cTn id="7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1000"/>
                            </p:stCondLst>
                            <p:childTnLst>
                              <p:par>
                                <p:cTn id="7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1500"/>
                            </p:stCondLst>
                            <p:childTnLst>
                              <p:par>
                                <p:cTn id="7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2000"/>
                            </p:stCondLst>
                            <p:childTnLst>
                              <p:par>
                                <p:cTn id="7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2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6" fill="hold">
                      <p:stCondLst>
                        <p:cond delay="indefinite"/>
                      </p:stCondLst>
                      <p:childTnLst>
                        <p:par>
                          <p:cTn id="757" fill="hold">
                            <p:stCondLst>
                              <p:cond delay="0"/>
                            </p:stCondLst>
                            <p:childTnLst>
                              <p:par>
                                <p:cTn id="75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0"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2" fill="hold">
                            <p:stCondLst>
                              <p:cond delay="500"/>
                            </p:stCondLst>
                            <p:childTnLst>
                              <p:par>
                                <p:cTn id="7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5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500"/>
                            </p:stCondLst>
                            <p:childTnLst>
                              <p:par>
                                <p:cTn id="7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7" fill="hold">
                            <p:stCondLst>
                              <p:cond delay="1000"/>
                            </p:stCondLst>
                            <p:childTnLst>
                              <p:par>
                                <p:cTn id="7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8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500"/>
                            </p:stCondLst>
                            <p:childTnLst>
                              <p:par>
                                <p:cTn id="8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3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1000"/>
                            </p:stCondLst>
                            <p:childTnLst>
                              <p:par>
                                <p:cTn id="8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0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6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8" fill="hold">
                      <p:stCondLst>
                        <p:cond delay="indefinite"/>
                      </p:stCondLst>
                      <p:childTnLst>
                        <p:par>
                          <p:cTn id="839" fill="hold">
                            <p:stCondLst>
                              <p:cond delay="0"/>
                            </p:stCondLst>
                            <p:childTnLst>
                              <p:par>
                                <p:cTn id="8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2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6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500"/>
                            </p:stCondLst>
                            <p:childTnLst>
                              <p:par>
                                <p:cTn id="8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5" fill="hold">
                      <p:stCondLst>
                        <p:cond delay="indefinite"/>
                      </p:stCondLst>
                      <p:childTnLst>
                        <p:par>
                          <p:cTn id="866" fill="hold">
                            <p:stCondLst>
                              <p:cond delay="0"/>
                            </p:stCondLst>
                            <p:childTnLst>
                              <p:par>
                                <p:cTn id="86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9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500"/>
                            </p:stCondLst>
                            <p:childTnLst>
                              <p:par>
                                <p:cTn id="872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73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76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500"/>
                            </p:stCondLst>
                            <p:childTnLst>
                              <p:par>
                                <p:cTn id="8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8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500"/>
                            </p:stCondLst>
                            <p:childTnLst>
                              <p:par>
                                <p:cTn id="9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5" fill="hold">
                      <p:stCondLst>
                        <p:cond delay="indefinite"/>
                      </p:stCondLst>
                      <p:childTnLst>
                        <p:par>
                          <p:cTn id="906" fill="hold">
                            <p:stCondLst>
                              <p:cond delay="0"/>
                            </p:stCondLst>
                            <p:childTnLst>
                              <p:par>
                                <p:cTn id="90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9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500"/>
                            </p:stCondLst>
                            <p:childTnLst>
                              <p:par>
                                <p:cTn id="9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6" fill="hold">
                            <p:stCondLst>
                              <p:cond delay="500"/>
                            </p:stCondLst>
                            <p:childTnLst>
                              <p:par>
                                <p:cTn id="927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28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31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7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9" fill="hold">
                      <p:stCondLst>
                        <p:cond delay="indefinite"/>
                      </p:stCondLst>
                      <p:childTnLst>
                        <p:par>
                          <p:cTn id="940" fill="hold">
                            <p:stCondLst>
                              <p:cond delay="0"/>
                            </p:stCondLst>
                            <p:childTnLst>
                              <p:par>
                                <p:cTn id="9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1125 -0.14321 " pathEditMode="relative" rAng="0" ptsTypes="AA">
                                      <p:cBhvr>
                                        <p:cTn id="94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-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/>
      <p:bldP spid="38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/>
      <p:bldP spid="275" grpId="0"/>
      <p:bldP spid="276" grpId="0"/>
      <p:bldP spid="277" grpId="0"/>
      <p:bldP spid="278" grpId="0"/>
      <p:bldP spid="279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14" grpId="0"/>
      <p:bldP spid="315" grpId="0"/>
      <p:bldP spid="316" grpId="0" animBg="1"/>
      <p:bldP spid="316" grpId="1" animBg="1"/>
      <p:bldP spid="316" grpId="2" animBg="1"/>
      <p:bldP spid="316" grpId="3" animBg="1"/>
      <p:bldP spid="316" grpId="4" animBg="1"/>
      <p:bldP spid="316" grpId="5" animBg="1"/>
      <p:bldP spid="316" grpId="6" animBg="1"/>
      <p:bldP spid="316" grpId="7" animBg="1"/>
      <p:bldP spid="316" grpId="8" animBg="1"/>
      <p:bldP spid="316" grpId="9" animBg="1"/>
      <p:bldP spid="317" grpId="0" animBg="1"/>
      <p:bldP spid="317" grpId="1" animBg="1"/>
      <p:bldP spid="318" grpId="0"/>
      <p:bldP spid="318" grpId="1"/>
      <p:bldP spid="319" grpId="0"/>
      <p:bldP spid="319" grpId="1"/>
      <p:bldP spid="320" grpId="0"/>
      <p:bldP spid="320" grpId="1"/>
      <p:bldP spid="321" grpId="0"/>
      <p:bldP spid="321" grpId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31" grpId="0"/>
      <p:bldP spid="332" grpId="0"/>
      <p:bldP spid="333" grpId="0"/>
      <p:bldP spid="334" grpId="0"/>
      <p:bldP spid="335" grpId="0"/>
      <p:bldP spid="337" grpId="0" animBg="1"/>
      <p:bldP spid="337" grpId="1" animBg="1"/>
      <p:bldP spid="339" grpId="0" animBg="1"/>
      <p:bldP spid="339" grpId="1" animBg="1"/>
      <p:bldP spid="340" grpId="0"/>
      <p:bldP spid="341" grpId="0"/>
      <p:bldP spid="342" grpId="0"/>
      <p:bldP spid="343" grpId="0"/>
      <p:bldP spid="344" grpId="0"/>
      <p:bldP spid="345" grpId="0" animBg="1"/>
      <p:bldP spid="345" grpId="1" animBg="1"/>
      <p:bldP spid="345" grpId="2" animBg="1"/>
      <p:bldP spid="346" grpId="0" animBg="1"/>
      <p:bldP spid="346" grpId="1" animBg="1"/>
      <p:bldP spid="346" grpId="2" animBg="1"/>
      <p:bldP spid="347" grpId="0" animBg="1"/>
      <p:bldP spid="347" grpId="1" animBg="1"/>
      <p:bldP spid="348" grpId="0"/>
      <p:bldP spid="349" grpId="0"/>
      <p:bldP spid="350" grpId="0"/>
      <p:bldP spid="351" grpId="0"/>
      <p:bldP spid="352" grpId="0"/>
      <p:bldP spid="353" grpId="0"/>
      <p:bldP spid="353" grpId="1"/>
      <p:bldP spid="359" grpId="0" animBg="1"/>
      <p:bldP spid="359" grpId="1" animBg="1"/>
      <p:bldP spid="360" grpId="0" animBg="1"/>
      <p:bldP spid="360" grpId="1" animBg="1"/>
      <p:bldP spid="361" grpId="0" animBg="1"/>
      <p:bldP spid="361" grpId="1" animBg="1"/>
      <p:bldP spid="362" grpId="0"/>
      <p:bldP spid="363" grpId="0"/>
      <p:bldP spid="364" grpId="0" animBg="1"/>
      <p:bldP spid="365" grpId="0" animBg="1"/>
      <p:bldP spid="366" grpId="0" animBg="1"/>
      <p:bldP spid="367" grpId="0" animBg="1"/>
      <p:bldP spid="368" grpId="0"/>
      <p:bldP spid="369" grpId="0"/>
      <p:bldP spid="369" grpId="1"/>
      <p:bldP spid="371" grpId="0"/>
      <p:bldP spid="372" grpId="0" animBg="1"/>
      <p:bldP spid="372" grpId="1" animBg="1"/>
      <p:bldP spid="373" grpId="0"/>
      <p:bldP spid="374" grpId="0"/>
      <p:bldP spid="375" grpId="0" animBg="1"/>
      <p:bldP spid="375" grpId="1" animBg="1"/>
      <p:bldP spid="376" grpId="0" animBg="1"/>
      <p:bldP spid="376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54" grpId="0"/>
      <p:bldP spid="155" grpId="0"/>
      <p:bldP spid="156" grpId="0"/>
      <p:bldP spid="157" grpId="0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2" grpId="2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71" grpId="0"/>
      <p:bldP spid="172" grpId="0"/>
      <p:bldP spid="174" grpId="0"/>
      <p:bldP spid="182" grpId="0"/>
      <p:bldP spid="183" grpId="0"/>
      <p:bldP spid="185" grpId="0"/>
      <p:bldP spid="186" grpId="0"/>
      <p:bldP spid="188" grpId="0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79"/>
          <p:cNvGrpSpPr/>
          <p:nvPr/>
        </p:nvGrpSpPr>
        <p:grpSpPr>
          <a:xfrm>
            <a:off x="136079" y="478987"/>
            <a:ext cx="576064" cy="400110"/>
            <a:chOff x="2468364" y="1880757"/>
            <a:chExt cx="576064" cy="400110"/>
          </a:xfrm>
        </p:grpSpPr>
        <p:sp>
          <p:nvSpPr>
            <p:cNvPr id="281" name="Flowchart: Sequential Access Storage 280"/>
            <p:cNvSpPr/>
            <p:nvPr/>
          </p:nvSpPr>
          <p:spPr>
            <a:xfrm>
              <a:off x="2541772" y="1895488"/>
              <a:ext cx="410198" cy="351598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2468364" y="188075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Q.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657793" y="421035"/>
            <a:ext cx="8426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The mean of the following frequency distribution is 62.8 and the sum of all the frequencies is 50. Compute the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missing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frequency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and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.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44235"/>
              </p:ext>
            </p:extLst>
          </p:nvPr>
        </p:nvGraphicFramePr>
        <p:xfrm>
          <a:off x="190177" y="1100546"/>
          <a:ext cx="4933504" cy="758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1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014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3" name="TextBox 232"/>
          <p:cNvSpPr txBox="1"/>
          <p:nvPr/>
        </p:nvSpPr>
        <p:spPr>
          <a:xfrm>
            <a:off x="182687" y="1171609"/>
            <a:ext cx="579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Class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72739" y="1537679"/>
            <a:ext cx="948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Frequency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061143" y="1189748"/>
            <a:ext cx="618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0 - 20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225093" y="1537679"/>
            <a:ext cx="236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614339" y="1189748"/>
            <a:ext cx="71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20 - 40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1779739" y="1537679"/>
            <a:ext cx="37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1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277269" y="1189748"/>
            <a:ext cx="70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40 - 60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2445863" y="1537679"/>
            <a:ext cx="372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925341" y="1189748"/>
            <a:ext cx="712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60 - 80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090593" y="1537679"/>
            <a:ext cx="372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3567063" y="1189748"/>
            <a:ext cx="80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80 - 100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846604" y="1537679"/>
            <a:ext cx="244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7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83122" y="1802593"/>
            <a:ext cx="574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4259585" y="1189748"/>
            <a:ext cx="896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100 - 120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4580507" y="1537679"/>
            <a:ext cx="248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222945" y="1933203"/>
            <a:ext cx="2948983" cy="1325845"/>
            <a:chOff x="4765397" y="2983062"/>
            <a:chExt cx="2948983" cy="1325845"/>
          </a:xfrm>
        </p:grpSpPr>
        <p:sp>
          <p:nvSpPr>
            <p:cNvPr id="168" name="TextBox 167"/>
            <p:cNvSpPr txBox="1"/>
            <p:nvPr/>
          </p:nvSpPr>
          <p:spPr>
            <a:xfrm>
              <a:off x="5880869" y="2983062"/>
              <a:ext cx="685800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600" b="1" i="1" dirty="0" err="1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600" b="1" i="1" dirty="0" err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/>
                <p:cNvSpPr txBox="1"/>
                <p:nvPr/>
              </p:nvSpPr>
              <p:spPr>
                <a:xfrm>
                  <a:off x="4784821" y="3148955"/>
                  <a:ext cx="1143262" cy="338554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Mean (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b="1" i="1" dirty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1600" b="1" i="1" dirty="0">
                              <a:solidFill>
                                <a:prstClr val="white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acc>
                    </m:oMath>
                  </a14:m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) =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</a:endParaRPr>
                </a:p>
              </p:txBody>
            </p:sp>
          </mc:Choice>
          <mc:Fallback xmlns="">
            <p:sp>
              <p:nvSpPr>
                <p:cNvPr id="169" name="TextBox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821" y="3148955"/>
                  <a:ext cx="1143262" cy="33855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3209" t="-3571" r="-1604" b="-23214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0" name="Straight Connector 169"/>
            <p:cNvCxnSpPr/>
            <p:nvPr/>
          </p:nvCxnSpPr>
          <p:spPr>
            <a:xfrm>
              <a:off x="5931081" y="3323627"/>
              <a:ext cx="608533" cy="214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TextBox 174"/>
            <p:cNvSpPr txBox="1"/>
            <p:nvPr/>
          </p:nvSpPr>
          <p:spPr>
            <a:xfrm>
              <a:off x="5932496" y="3262546"/>
              <a:ext cx="514886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 </a:t>
              </a:r>
              <a:r>
                <a:rPr lang="en-US" sz="1600" b="1" i="1" dirty="0" err="1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600" b="1" baseline="-25000" dirty="0" err="1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i</a:t>
              </a:r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114716" y="3829867"/>
              <a:ext cx="56457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62.8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592886" y="3829867"/>
              <a:ext cx="3209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5891740" y="3663974"/>
              <a:ext cx="1822640" cy="644933"/>
              <a:chOff x="5844115" y="3663974"/>
              <a:chExt cx="1822640" cy="644933"/>
            </a:xfrm>
          </p:grpSpPr>
          <p:sp>
            <p:nvSpPr>
              <p:cNvPr id="181" name="TextBox 180"/>
              <p:cNvSpPr txBox="1"/>
              <p:nvPr/>
            </p:nvSpPr>
            <p:spPr>
              <a:xfrm>
                <a:off x="5848338" y="3663974"/>
                <a:ext cx="1817772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2060 + 30</a:t>
                </a:r>
                <a:r>
                  <a:rPr lang="en-US" sz="1600" b="1" i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</a:t>
                </a:r>
                <a:r>
                  <a:rPr lang="en-US" sz="1600" b="1" baseline="-25000" dirty="0" smtClean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1</a:t>
                </a:r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 + 70</a:t>
                </a:r>
                <a:r>
                  <a:rPr lang="en-US" sz="1600" b="1" i="1" dirty="0" smtClean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</a:t>
                </a:r>
                <a:r>
                  <a:rPr lang="en-US" sz="1600" b="1" baseline="-25000" dirty="0" smtClean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2</a:t>
                </a:r>
                <a:r>
                  <a:rPr lang="en-US" sz="1600" b="1" baseline="-25000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5844115" y="4004539"/>
                <a:ext cx="1822640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2" name="TextBox 191"/>
              <p:cNvSpPr txBox="1"/>
              <p:nvPr/>
            </p:nvSpPr>
            <p:spPr>
              <a:xfrm>
                <a:off x="6399053" y="3970353"/>
                <a:ext cx="1212191" cy="338554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30 + </a:t>
                </a:r>
                <a:r>
                  <a:rPr lang="en-US" sz="1600" b="1" i="1" dirty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</a:t>
                </a:r>
                <a:r>
                  <a:rPr lang="en-US" sz="1600" b="1" baseline="-25000" dirty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1</a:t>
                </a:r>
                <a:r>
                  <a: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 + </a:t>
                </a:r>
                <a:r>
                  <a:rPr lang="en-US" sz="1600" b="1" i="1" dirty="0">
                    <a:solidFill>
                      <a:prstClr val="whit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/>
                  </a:rPr>
                  <a:t>f</a:t>
                </a:r>
                <a:r>
                  <a:rPr lang="en-US" sz="1600" b="1" baseline="-25000" dirty="0">
                    <a:solidFill>
                      <a:prstClr val="white"/>
                    </a:solidFill>
                    <a:latin typeface="Tw Cen MT" panose="020B0602020104020603" pitchFamily="34" charset="0"/>
                    <a:sym typeface="Symbol"/>
                  </a:rPr>
                  <a:t>2</a:t>
                </a:r>
                <a:r>
                  <a:rPr lang="en-US" sz="1600" b="1" baseline="-25000" dirty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 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</p:grpSp>
        <p:sp>
          <p:nvSpPr>
            <p:cNvPr id="180" name="TextBox 179"/>
            <p:cNvSpPr txBox="1"/>
            <p:nvPr/>
          </p:nvSpPr>
          <p:spPr>
            <a:xfrm>
              <a:off x="4765397" y="3829867"/>
              <a:ext cx="36260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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6222851" y="437252"/>
            <a:ext cx="2717254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361469" y="2268373"/>
            <a:ext cx="514182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960061" y="2955830"/>
            <a:ext cx="1026928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57274" y="3457723"/>
            <a:ext cx="56457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62.8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050434" y="3457723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353511" y="3291830"/>
            <a:ext cx="173708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2060 + 30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+ 70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288" name="Straight Connector 287"/>
          <p:cNvCxnSpPr/>
          <p:nvPr/>
        </p:nvCxnSpPr>
        <p:spPr>
          <a:xfrm>
            <a:off x="1349288" y="3632395"/>
            <a:ext cx="235861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9" name="TextBox 288"/>
          <p:cNvSpPr txBox="1"/>
          <p:nvPr/>
        </p:nvSpPr>
        <p:spPr>
          <a:xfrm>
            <a:off x="1904226" y="3598209"/>
            <a:ext cx="7889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30 +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203745" y="3457723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2872383" y="3291830"/>
            <a:ext cx="36087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2769240" y="3598209"/>
            <a:ext cx="36260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2548501" y="3598209"/>
            <a:ext cx="35779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2911403" y="3331881"/>
            <a:ext cx="233137" cy="31998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2813995" y="3651870"/>
            <a:ext cx="233137" cy="31998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2867132" y="3291830"/>
            <a:ext cx="91278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  <a:sym typeface="Symbol"/>
              </a:rPr>
              <a:t>(20 –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)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2759100" y="3614048"/>
            <a:ext cx="75416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  <a:sym typeface="Symbol"/>
              </a:rPr>
              <a:t>20 –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57274" y="4076791"/>
            <a:ext cx="56457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62.8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1050434" y="4076791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1353511" y="3910898"/>
            <a:ext cx="126521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2060 + 30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36" name="Straight Connector 335"/>
          <p:cNvCxnSpPr/>
          <p:nvPr/>
        </p:nvCxnSpPr>
        <p:spPr>
          <a:xfrm>
            <a:off x="1349288" y="4251463"/>
            <a:ext cx="2358616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8" name="TextBox 337"/>
          <p:cNvSpPr txBox="1"/>
          <p:nvPr/>
        </p:nvSpPr>
        <p:spPr>
          <a:xfrm>
            <a:off x="2441134" y="4217277"/>
            <a:ext cx="40267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203745" y="4076791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3" name="Curved Down Arrow 382"/>
          <p:cNvSpPr/>
          <p:nvPr/>
        </p:nvSpPr>
        <p:spPr>
          <a:xfrm>
            <a:off x="2727795" y="3188657"/>
            <a:ext cx="430817" cy="156513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2447272" y="3910898"/>
            <a:ext cx="290055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2624861" y="3910898"/>
            <a:ext cx="69503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1400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6" name="Oval 385"/>
          <p:cNvSpPr/>
          <p:nvPr/>
        </p:nvSpPr>
        <p:spPr>
          <a:xfrm>
            <a:off x="3090593" y="3651870"/>
            <a:ext cx="349497" cy="31998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7" name="Oval 386"/>
          <p:cNvSpPr/>
          <p:nvPr/>
        </p:nvSpPr>
        <p:spPr>
          <a:xfrm>
            <a:off x="2222053" y="3651870"/>
            <a:ext cx="396674" cy="31998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88" name="Straight Connector 387"/>
          <p:cNvCxnSpPr/>
          <p:nvPr/>
        </p:nvCxnSpPr>
        <p:spPr>
          <a:xfrm flipV="1">
            <a:off x="2399709" y="3748888"/>
            <a:ext cx="155857" cy="121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 flipV="1">
            <a:off x="3255308" y="3750081"/>
            <a:ext cx="136946" cy="118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/>
          <p:cNvSpPr txBox="1"/>
          <p:nvPr/>
        </p:nvSpPr>
        <p:spPr>
          <a:xfrm>
            <a:off x="3131840" y="3910898"/>
            <a:ext cx="69503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70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93" name="Curved Down Arrow 392"/>
          <p:cNvSpPr/>
          <p:nvPr/>
        </p:nvSpPr>
        <p:spPr>
          <a:xfrm>
            <a:off x="2731542" y="3188657"/>
            <a:ext cx="835521" cy="156513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395" name="Oval 394"/>
          <p:cNvSpPr/>
          <p:nvPr/>
        </p:nvSpPr>
        <p:spPr>
          <a:xfrm>
            <a:off x="2810783" y="3659976"/>
            <a:ext cx="283561" cy="278377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96" name="Oval 395"/>
          <p:cNvSpPr/>
          <p:nvPr/>
        </p:nvSpPr>
        <p:spPr>
          <a:xfrm>
            <a:off x="1971410" y="3647887"/>
            <a:ext cx="270934" cy="264454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224" name="Picture 22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38" y="3329454"/>
            <a:ext cx="2003619" cy="153849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723359" y="3466670"/>
            <a:ext cx="1625977" cy="338554"/>
            <a:chOff x="6801087" y="4186679"/>
            <a:chExt cx="1625977" cy="338554"/>
          </a:xfrm>
        </p:grpSpPr>
        <p:sp>
          <p:nvSpPr>
            <p:cNvPr id="193" name="TextBox 192"/>
            <p:cNvSpPr txBox="1"/>
            <p:nvPr/>
          </p:nvSpPr>
          <p:spPr>
            <a:xfrm>
              <a:off x="6801087" y="4186679"/>
              <a:ext cx="121219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30 + 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 + 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2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803491" y="4186679"/>
              <a:ext cx="32092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8024390" y="4186679"/>
              <a:ext cx="40267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50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04" name="TextBox 203"/>
          <p:cNvSpPr txBox="1"/>
          <p:nvPr/>
        </p:nvSpPr>
        <p:spPr>
          <a:xfrm>
            <a:off x="7054174" y="3816139"/>
            <a:ext cx="767169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+ 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725763" y="3835189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7939657" y="3835189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8218527" y="3835189"/>
            <a:ext cx="55976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783615" y="4131451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054940" y="4104171"/>
            <a:ext cx="80630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+ 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7725763" y="4131451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957188" y="4131451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434402" y="4413152"/>
            <a:ext cx="38023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725763" y="4413152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7946566" y="4413152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8217008" y="4413152"/>
            <a:ext cx="48282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783615" y="3816139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783615" y="4413152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7498575" y="4442963"/>
            <a:ext cx="1129621" cy="309194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557274" y="4604900"/>
            <a:ext cx="56457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62.8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66" name="TextBox 565"/>
          <p:cNvSpPr txBox="1"/>
          <p:nvPr/>
        </p:nvSpPr>
        <p:spPr>
          <a:xfrm>
            <a:off x="995054" y="4604900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×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67" name="TextBox 566"/>
          <p:cNvSpPr txBox="1"/>
          <p:nvPr/>
        </p:nvSpPr>
        <p:spPr>
          <a:xfrm>
            <a:off x="203745" y="4604900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68" name="TextBox 567"/>
          <p:cNvSpPr txBox="1"/>
          <p:nvPr/>
        </p:nvSpPr>
        <p:spPr>
          <a:xfrm>
            <a:off x="1191598" y="4604900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50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69" name="TextBox 568"/>
          <p:cNvSpPr txBox="1"/>
          <p:nvPr/>
        </p:nvSpPr>
        <p:spPr>
          <a:xfrm>
            <a:off x="1499022" y="4604900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570" name="Group 569"/>
          <p:cNvGrpSpPr/>
          <p:nvPr/>
        </p:nvGrpSpPr>
        <p:grpSpPr>
          <a:xfrm>
            <a:off x="1706709" y="4604900"/>
            <a:ext cx="2550760" cy="338554"/>
            <a:chOff x="4981188" y="4032790"/>
            <a:chExt cx="2550760" cy="338554"/>
          </a:xfrm>
        </p:grpSpPr>
        <p:sp>
          <p:nvSpPr>
            <p:cNvPr id="571" name="TextBox 570"/>
            <p:cNvSpPr txBox="1"/>
            <p:nvPr/>
          </p:nvSpPr>
          <p:spPr>
            <a:xfrm>
              <a:off x="4981188" y="4032790"/>
              <a:ext cx="123857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2060 + 30</a:t>
              </a:r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2" name="TextBox 571"/>
            <p:cNvSpPr txBox="1"/>
            <p:nvPr/>
          </p:nvSpPr>
          <p:spPr>
            <a:xfrm>
              <a:off x="6068928" y="4032790"/>
              <a:ext cx="814948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+ 1400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3" name="TextBox 572"/>
            <p:cNvSpPr txBox="1"/>
            <p:nvPr/>
          </p:nvSpPr>
          <p:spPr>
            <a:xfrm>
              <a:off x="6933024" y="4032790"/>
              <a:ext cx="598924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70</a:t>
              </a:r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74" name="TextBox 573"/>
            <p:cNvSpPr txBox="1"/>
            <p:nvPr/>
          </p:nvSpPr>
          <p:spPr>
            <a:xfrm>
              <a:off x="6739860" y="4032790"/>
              <a:ext cx="288032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–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75" name="TextBox 574"/>
          <p:cNvSpPr txBox="1"/>
          <p:nvPr/>
        </p:nvSpPr>
        <p:spPr>
          <a:xfrm>
            <a:off x="5154659" y="3483634"/>
            <a:ext cx="62068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3140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76" name="TextBox 575"/>
          <p:cNvSpPr txBox="1"/>
          <p:nvPr/>
        </p:nvSpPr>
        <p:spPr>
          <a:xfrm>
            <a:off x="4159002" y="3483634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77" name="TextBox 576"/>
          <p:cNvSpPr txBox="1"/>
          <p:nvPr/>
        </p:nvSpPr>
        <p:spPr>
          <a:xfrm>
            <a:off x="5725526" y="3483634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78" name="TextBox 577"/>
          <p:cNvSpPr txBox="1"/>
          <p:nvPr/>
        </p:nvSpPr>
        <p:spPr>
          <a:xfrm>
            <a:off x="5933213" y="3483634"/>
            <a:ext cx="66279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3460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79" name="TextBox 578"/>
          <p:cNvSpPr txBox="1"/>
          <p:nvPr/>
        </p:nvSpPr>
        <p:spPr>
          <a:xfrm>
            <a:off x="5211809" y="3718604"/>
            <a:ext cx="543739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40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0" name="TextBox 579"/>
          <p:cNvSpPr txBox="1"/>
          <p:nvPr/>
        </p:nvSpPr>
        <p:spPr>
          <a:xfrm>
            <a:off x="4159002" y="3718604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1" name="TextBox 580"/>
          <p:cNvSpPr txBox="1"/>
          <p:nvPr/>
        </p:nvSpPr>
        <p:spPr>
          <a:xfrm>
            <a:off x="5725526" y="3718604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2" name="TextBox 581"/>
          <p:cNvSpPr txBox="1"/>
          <p:nvPr/>
        </p:nvSpPr>
        <p:spPr>
          <a:xfrm>
            <a:off x="5933214" y="3718604"/>
            <a:ext cx="61928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3460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3" name="TextBox 582"/>
          <p:cNvSpPr txBox="1"/>
          <p:nvPr/>
        </p:nvSpPr>
        <p:spPr>
          <a:xfrm>
            <a:off x="5388809" y="4079499"/>
            <a:ext cx="32573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4" name="TextBox 583"/>
          <p:cNvSpPr txBox="1"/>
          <p:nvPr/>
        </p:nvSpPr>
        <p:spPr>
          <a:xfrm>
            <a:off x="4159002" y="4079499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5" name="TextBox 584"/>
          <p:cNvSpPr txBox="1"/>
          <p:nvPr/>
        </p:nvSpPr>
        <p:spPr>
          <a:xfrm>
            <a:off x="6386038" y="4074953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6596012" y="4074953"/>
            <a:ext cx="322703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7" name="TextBox 586"/>
          <p:cNvSpPr txBox="1"/>
          <p:nvPr/>
        </p:nvSpPr>
        <p:spPr>
          <a:xfrm>
            <a:off x="5456229" y="4413937"/>
            <a:ext cx="32573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9" name="TextBox 588"/>
          <p:cNvSpPr txBox="1"/>
          <p:nvPr/>
        </p:nvSpPr>
        <p:spPr>
          <a:xfrm>
            <a:off x="5725526" y="4413937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0" name="TextBox 589"/>
          <p:cNvSpPr txBox="1"/>
          <p:nvPr/>
        </p:nvSpPr>
        <p:spPr>
          <a:xfrm>
            <a:off x="5934995" y="4413937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1" name="TextBox 590"/>
          <p:cNvSpPr txBox="1"/>
          <p:nvPr/>
        </p:nvSpPr>
        <p:spPr>
          <a:xfrm>
            <a:off x="6202578" y="4413937"/>
            <a:ext cx="28725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2" name="TextBox 591"/>
          <p:cNvSpPr txBox="1"/>
          <p:nvPr/>
        </p:nvSpPr>
        <p:spPr>
          <a:xfrm>
            <a:off x="6373102" y="4413937"/>
            <a:ext cx="29367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3" name="TextBox 592"/>
          <p:cNvSpPr txBox="1"/>
          <p:nvPr/>
        </p:nvSpPr>
        <p:spPr>
          <a:xfrm>
            <a:off x="6552914" y="4413937"/>
            <a:ext cx="320922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4" name="TextBox 593"/>
          <p:cNvSpPr txBox="1"/>
          <p:nvPr/>
        </p:nvSpPr>
        <p:spPr>
          <a:xfrm>
            <a:off x="6729998" y="4413937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5" name="TextBox 594"/>
          <p:cNvSpPr txBox="1"/>
          <p:nvPr/>
        </p:nvSpPr>
        <p:spPr>
          <a:xfrm>
            <a:off x="4159002" y="4683100"/>
            <a:ext cx="36260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6" name="TextBox 595"/>
          <p:cNvSpPr txBox="1"/>
          <p:nvPr/>
        </p:nvSpPr>
        <p:spPr>
          <a:xfrm>
            <a:off x="4504865" y="4683100"/>
            <a:ext cx="4464496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The 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missing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frequencies are 8 and 12 respectively.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7" name="TextBox 596"/>
          <p:cNvSpPr txBox="1"/>
          <p:nvPr/>
        </p:nvSpPr>
        <p:spPr>
          <a:xfrm>
            <a:off x="5725642" y="4074255"/>
            <a:ext cx="32092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8" name="TextBox 597"/>
          <p:cNvSpPr txBox="1"/>
          <p:nvPr/>
        </p:nvSpPr>
        <p:spPr>
          <a:xfrm>
            <a:off x="5941973" y="3958120"/>
            <a:ext cx="53420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599" name="Straight Connector 598"/>
          <p:cNvCxnSpPr/>
          <p:nvPr/>
        </p:nvCxnSpPr>
        <p:spPr>
          <a:xfrm>
            <a:off x="5986280" y="4242668"/>
            <a:ext cx="408723" cy="214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0" name="TextBox 599"/>
          <p:cNvSpPr txBox="1"/>
          <p:nvPr/>
        </p:nvSpPr>
        <p:spPr>
          <a:xfrm>
            <a:off x="5862951" y="4196059"/>
            <a:ext cx="653376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1" name="TextBox 600"/>
          <p:cNvSpPr txBox="1"/>
          <p:nvPr/>
        </p:nvSpPr>
        <p:spPr>
          <a:xfrm>
            <a:off x="6423681" y="3483634"/>
            <a:ext cx="721714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40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2" name="Oval 601"/>
          <p:cNvSpPr/>
          <p:nvPr/>
        </p:nvSpPr>
        <p:spPr>
          <a:xfrm>
            <a:off x="583455" y="4583326"/>
            <a:ext cx="994473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3" name="Curved Down Arrow 602"/>
          <p:cNvSpPr/>
          <p:nvPr/>
        </p:nvSpPr>
        <p:spPr>
          <a:xfrm flipH="1" flipV="1">
            <a:off x="879963" y="4378300"/>
            <a:ext cx="1562634" cy="156513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604" name="Oval 603"/>
          <p:cNvSpPr/>
          <p:nvPr/>
        </p:nvSpPr>
        <p:spPr>
          <a:xfrm>
            <a:off x="1744911" y="4596026"/>
            <a:ext cx="527799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5" name="Oval 604"/>
          <p:cNvSpPr/>
          <p:nvPr/>
        </p:nvSpPr>
        <p:spPr>
          <a:xfrm>
            <a:off x="2861022" y="4596026"/>
            <a:ext cx="689233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6" name="Oval 605"/>
          <p:cNvSpPr/>
          <p:nvPr/>
        </p:nvSpPr>
        <p:spPr>
          <a:xfrm>
            <a:off x="2248341" y="4596026"/>
            <a:ext cx="638637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7" name="Oval 606"/>
          <p:cNvSpPr/>
          <p:nvPr/>
        </p:nvSpPr>
        <p:spPr>
          <a:xfrm>
            <a:off x="3459694" y="4596026"/>
            <a:ext cx="702501" cy="351988"/>
          </a:xfrm>
          <a:prstGeom prst="ellipse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8" name="TextBox 607"/>
          <p:cNvSpPr txBox="1"/>
          <p:nvPr/>
        </p:nvSpPr>
        <p:spPr>
          <a:xfrm>
            <a:off x="6421096" y="3718604"/>
            <a:ext cx="853981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– 3140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09" name="TextBox 608"/>
          <p:cNvSpPr txBox="1"/>
          <p:nvPr/>
        </p:nvSpPr>
        <p:spPr>
          <a:xfrm>
            <a:off x="7070495" y="3718604"/>
            <a:ext cx="301990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10" name="TextBox 609"/>
          <p:cNvSpPr txBox="1"/>
          <p:nvPr/>
        </p:nvSpPr>
        <p:spPr>
          <a:xfrm>
            <a:off x="7260219" y="3718604"/>
            <a:ext cx="520852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11" name="Oval 610"/>
          <p:cNvSpPr/>
          <p:nvPr/>
        </p:nvSpPr>
        <p:spPr>
          <a:xfrm>
            <a:off x="6474481" y="3550988"/>
            <a:ext cx="203490" cy="2404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12" name="Curved Down Arrow 611"/>
          <p:cNvSpPr/>
          <p:nvPr/>
        </p:nvSpPr>
        <p:spPr>
          <a:xfrm flipH="1">
            <a:off x="5383477" y="3429597"/>
            <a:ext cx="1209922" cy="156513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613" name="Oval 612"/>
          <p:cNvSpPr/>
          <p:nvPr/>
        </p:nvSpPr>
        <p:spPr>
          <a:xfrm>
            <a:off x="5022756" y="3550988"/>
            <a:ext cx="203490" cy="2404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FFFF"/>
                </a:solidFill>
                <a:latin typeface="Tw Cen MT" panose="020B0602020104020603" pitchFamily="34" charset="0"/>
              </a:rPr>
              <a:t>+</a:t>
            </a:r>
            <a:endParaRPr lang="en-US" dirty="0">
              <a:solidFill>
                <a:srgbClr val="00FFFF"/>
              </a:solidFill>
              <a:latin typeface="Tw Cen MT" panose="020B0602020104020603" pitchFamily="34" charset="0"/>
            </a:endParaRPr>
          </a:p>
        </p:txBody>
      </p:sp>
      <p:sp>
        <p:nvSpPr>
          <p:cNvPr id="614" name="Curved Down Arrow 613"/>
          <p:cNvSpPr/>
          <p:nvPr/>
        </p:nvSpPr>
        <p:spPr>
          <a:xfrm>
            <a:off x="5138647" y="3429597"/>
            <a:ext cx="1407851" cy="156513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615" name="TextBox 614"/>
          <p:cNvSpPr txBox="1"/>
          <p:nvPr/>
        </p:nvSpPr>
        <p:spPr>
          <a:xfrm>
            <a:off x="5209393" y="3718604"/>
            <a:ext cx="40267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Tw Cen MT" panose="020B0602020104020603" pitchFamily="34" charset="0"/>
                <a:sym typeface="Symbol"/>
              </a:rPr>
              <a:t>40</a:t>
            </a:r>
            <a:endParaRPr lang="en-US" sz="16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cxnSp>
        <p:nvCxnSpPr>
          <p:cNvPr id="616" name="Straight Connector 615"/>
          <p:cNvCxnSpPr/>
          <p:nvPr/>
        </p:nvCxnSpPr>
        <p:spPr>
          <a:xfrm flipV="1">
            <a:off x="6237249" y="4055884"/>
            <a:ext cx="155857" cy="1210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/>
          <p:nvPr/>
        </p:nvCxnSpPr>
        <p:spPr>
          <a:xfrm flipV="1">
            <a:off x="6183204" y="4297722"/>
            <a:ext cx="136946" cy="11867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8" name="TextBox 617"/>
          <p:cNvSpPr txBox="1"/>
          <p:nvPr/>
        </p:nvSpPr>
        <p:spPr>
          <a:xfrm>
            <a:off x="5841267" y="3933163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8</a:t>
            </a:r>
            <a:endParaRPr lang="en-US" sz="1100" b="1" dirty="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itchFamily="18" charset="0"/>
            </a:endParaRPr>
          </a:p>
        </p:txBody>
      </p:sp>
      <p:cxnSp>
        <p:nvCxnSpPr>
          <p:cNvPr id="619" name="Straight Connector 618"/>
          <p:cNvCxnSpPr/>
          <p:nvPr/>
        </p:nvCxnSpPr>
        <p:spPr>
          <a:xfrm flipV="1">
            <a:off x="6075092" y="4068584"/>
            <a:ext cx="155857" cy="1210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/>
          <p:nvPr/>
        </p:nvCxnSpPr>
        <p:spPr>
          <a:xfrm flipV="1">
            <a:off x="6071847" y="4304072"/>
            <a:ext cx="136946" cy="11867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4542987" y="4710139"/>
            <a:ext cx="4397118" cy="304831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13" y="2002098"/>
            <a:ext cx="1598235" cy="11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" name="Rectangle 162"/>
          <p:cNvSpPr/>
          <p:nvPr/>
        </p:nvSpPr>
        <p:spPr>
          <a:xfrm>
            <a:off x="3960369" y="2820274"/>
            <a:ext cx="933571" cy="25553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5424579" y="4135015"/>
            <a:ext cx="203173" cy="25553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452080" y="4127225"/>
            <a:ext cx="378292" cy="207023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1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0.49584 0.21481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92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3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2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25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25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25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25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25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5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0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5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4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9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3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000"/>
                            </p:stCondLst>
                            <p:childTnLst>
                              <p:par>
                                <p:cTn id="3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3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5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9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4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4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4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58025E-6 L -0.04236 -0.13766 " pathEditMode="relative" rAng="0" ptsTypes="AA">
                                      <p:cBhvr>
                                        <p:cTn id="370" dur="750" spd="-100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6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8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9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8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00"/>
                            </p:stCondLst>
                            <p:childTnLst>
                              <p:par>
                                <p:cTn id="4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00"/>
                            </p:stCondLst>
                            <p:childTnLst>
                              <p:par>
                                <p:cTn id="4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1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500"/>
                            </p:stCondLst>
                            <p:childTnLst>
                              <p:par>
                                <p:cTn id="4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2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8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5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2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500"/>
                            </p:stCondLst>
                            <p:childTnLst>
                              <p:par>
                                <p:cTn id="4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500"/>
                            </p:stCondLst>
                            <p:childTnLst>
                              <p:par>
                                <p:cTn id="5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500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3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8" dur="500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9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4"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8.64198E-7 L 0.14271 -0.0463 " pathEditMode="relative" rAng="0" ptsTypes="AA">
                                      <p:cBhvr>
                                        <p:cTn id="541" dur="750" spd="-100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2" fill="hold">
                            <p:stCondLst>
                              <p:cond delay="750"/>
                            </p:stCondLst>
                            <p:childTnLst>
                              <p:par>
                                <p:cTn id="5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20988E-6 L -0.08177 -0.08889 " pathEditMode="relative" rAng="0" ptsTypes="AA">
                                      <p:cBhvr>
                                        <p:cTn id="556" dur="750" spd="-100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750"/>
                            </p:stCondLst>
                            <p:childTnLst>
                              <p:par>
                                <p:cTn id="5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5" dur="5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1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5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1" fill="hold">
                            <p:stCondLst>
                              <p:cond delay="500"/>
                            </p:stCondLst>
                            <p:childTnLst>
                              <p:par>
                                <p:cTn id="5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4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1000"/>
                            </p:stCondLst>
                            <p:childTnLst>
                              <p:par>
                                <p:cTn id="58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8" dur="25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9" dur="25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9" dur="500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0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5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6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500"/>
                            </p:stCondLst>
                            <p:childTnLst>
                              <p:par>
                                <p:cTn id="6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7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2" dur="5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8" dur="500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9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4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50"/>
                            </p:stCondLst>
                            <p:childTnLst>
                              <p:par>
                                <p:cTn id="6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8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3" dur="5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4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500"/>
                            </p:stCondLst>
                            <p:childTnLst>
                              <p:par>
                                <p:cTn id="6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0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3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6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2"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3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8"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9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0" fill="hold">
                      <p:stCondLst>
                        <p:cond delay="indefinite"/>
                      </p:stCondLst>
                      <p:childTnLst>
                        <p:par>
                          <p:cTn id="671" fill="hold">
                            <p:stCondLst>
                              <p:cond delay="0"/>
                            </p:stCondLst>
                            <p:childTnLst>
                              <p:par>
                                <p:cTn id="6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4"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5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0"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500"/>
                            </p:stCondLst>
                            <p:childTnLst>
                              <p:par>
                                <p:cTn id="6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32" grpId="0"/>
      <p:bldP spid="284" grpId="0"/>
      <p:bldP spid="287" grpId="0"/>
      <p:bldP spid="289" grpId="0"/>
      <p:bldP spid="286" grpId="0"/>
      <p:bldP spid="290" grpId="0"/>
      <p:bldP spid="290" grpId="1"/>
      <p:bldP spid="291" grpId="0"/>
      <p:bldP spid="291" grpId="1"/>
      <p:bldP spid="292" grpId="0"/>
      <p:bldP spid="293" grpId="0" animBg="1"/>
      <p:bldP spid="293" grpId="1" animBg="1"/>
      <p:bldP spid="294" grpId="0" animBg="1"/>
      <p:bldP spid="294" grpId="1" animBg="1"/>
      <p:bldP spid="295" grpId="0"/>
      <p:bldP spid="296" grpId="0"/>
      <p:bldP spid="328" grpId="0"/>
      <p:bldP spid="329" grpId="0"/>
      <p:bldP spid="330" grpId="0"/>
      <p:bldP spid="338" grpId="0"/>
      <p:bldP spid="357" grpId="0"/>
      <p:bldP spid="383" grpId="0" animBg="1"/>
      <p:bldP spid="383" grpId="1" animBg="1"/>
      <p:bldP spid="384" grpId="0"/>
      <p:bldP spid="385" grpId="0"/>
      <p:bldP spid="386" grpId="0" animBg="1"/>
      <p:bldP spid="386" grpId="1" animBg="1"/>
      <p:bldP spid="387" grpId="0" animBg="1"/>
      <p:bldP spid="387" grpId="1" animBg="1"/>
      <p:bldP spid="392" grpId="0"/>
      <p:bldP spid="393" grpId="0" animBg="1"/>
      <p:bldP spid="393" grpId="1" animBg="1"/>
      <p:bldP spid="395" grpId="0" animBg="1"/>
      <p:bldP spid="395" grpId="1" animBg="1"/>
      <p:bldP spid="396" grpId="0" animBg="1"/>
      <p:bldP spid="396" grpId="1" animBg="1"/>
      <p:bldP spid="204" grpId="0"/>
      <p:bldP spid="204" grpId="1"/>
      <p:bldP spid="205" grpId="0"/>
      <p:bldP spid="205" grpId="1"/>
      <p:bldP spid="206" grpId="0"/>
      <p:bldP spid="206" grpId="1"/>
      <p:bldP spid="207" grpId="0"/>
      <p:bldP spid="207" grpId="1"/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15" grpId="0"/>
      <p:bldP spid="215" grpId="1"/>
      <p:bldP spid="216" grpId="0"/>
      <p:bldP spid="216" grpId="1"/>
      <p:bldP spid="217" grpId="0"/>
      <p:bldP spid="217" grpId="1"/>
      <p:bldP spid="218" grpId="0"/>
      <p:bldP spid="218" grpId="1"/>
      <p:bldP spid="225" grpId="0"/>
      <p:bldP spid="225" grpId="1"/>
      <p:bldP spid="226" grpId="0"/>
      <p:bldP spid="226" grpId="1"/>
      <p:bldP spid="327" grpId="0" animBg="1"/>
      <p:bldP spid="327" grpId="1" animBg="1"/>
      <p:bldP spid="565" grpId="0"/>
      <p:bldP spid="566" grpId="0"/>
      <p:bldP spid="567" grpId="0"/>
      <p:bldP spid="568" grpId="0"/>
      <p:bldP spid="569" grpId="0"/>
      <p:bldP spid="575" grpId="0"/>
      <p:bldP spid="576" grpId="0"/>
      <p:bldP spid="577" grpId="0"/>
      <p:bldP spid="578" grpId="0"/>
      <p:bldP spid="579" grpId="0"/>
      <p:bldP spid="580" grpId="0"/>
      <p:bldP spid="581" grpId="0"/>
      <p:bldP spid="582" grpId="0"/>
      <p:bldP spid="583" grpId="0"/>
      <p:bldP spid="584" grpId="0"/>
      <p:bldP spid="585" grpId="0"/>
      <p:bldP spid="586" grpId="0"/>
      <p:bldP spid="587" grpId="0"/>
      <p:bldP spid="589" grpId="0"/>
      <p:bldP spid="590" grpId="0"/>
      <p:bldP spid="591" grpId="0"/>
      <p:bldP spid="592" grpId="0"/>
      <p:bldP spid="593" grpId="0"/>
      <p:bldP spid="594" grpId="0"/>
      <p:bldP spid="595" grpId="0"/>
      <p:bldP spid="596" grpId="0"/>
      <p:bldP spid="597" grpId="0"/>
      <p:bldP spid="598" grpId="0"/>
      <p:bldP spid="598" grpId="1"/>
      <p:bldP spid="600" grpId="0"/>
      <p:bldP spid="600" grpId="1"/>
      <p:bldP spid="601" grpId="0"/>
      <p:bldP spid="602" grpId="0" animBg="1"/>
      <p:bldP spid="602" grpId="1" animBg="1"/>
      <p:bldP spid="603" grpId="0" animBg="1"/>
      <p:bldP spid="603" grpId="1" animBg="1"/>
      <p:bldP spid="604" grpId="0" animBg="1"/>
      <p:bldP spid="604" grpId="1" animBg="1"/>
      <p:bldP spid="605" grpId="0" animBg="1"/>
      <p:bldP spid="605" grpId="1" animBg="1"/>
      <p:bldP spid="606" grpId="0" animBg="1"/>
      <p:bldP spid="606" grpId="1" animBg="1"/>
      <p:bldP spid="607" grpId="0" animBg="1"/>
      <p:bldP spid="607" grpId="1" animBg="1"/>
      <p:bldP spid="608" grpId="0"/>
      <p:bldP spid="609" grpId="0"/>
      <p:bldP spid="610" grpId="0"/>
      <p:bldP spid="611" grpId="0" animBg="1"/>
      <p:bldP spid="611" grpId="1" animBg="1"/>
      <p:bldP spid="612" grpId="0" animBg="1"/>
      <p:bldP spid="612" grpId="1" animBg="1"/>
      <p:bldP spid="613" grpId="0" animBg="1"/>
      <p:bldP spid="613" grpId="1" animBg="1"/>
      <p:bldP spid="614" grpId="0" animBg="1"/>
      <p:bldP spid="614" grpId="1" animBg="1"/>
      <p:bldP spid="615" grpId="0"/>
      <p:bldP spid="615" grpId="1"/>
      <p:bldP spid="618" grpId="0"/>
      <p:bldP spid="151" grpId="0" animBg="1"/>
      <p:bldP spid="163" grpId="0" animBg="1"/>
      <p:bldP spid="163" grpId="1" animBg="1"/>
      <p:bldP spid="199" grpId="0" animBg="1"/>
      <p:bldP spid="199" grpId="1" animBg="1"/>
      <p:bldP spid="200" grpId="0" animBg="1"/>
      <p:bldP spid="20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803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Linus\Desktop\Statistics-About-Seart-Disea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40889"/>
            <a:ext cx="9144000" cy="5173577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3505200" y="28575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24101" y="1992058"/>
            <a:ext cx="4495801" cy="58477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3200" b="1" i="1" dirty="0">
                <a:solidFill>
                  <a:prstClr val="black"/>
                </a:solidFill>
              </a:rPr>
              <a:t>Chap 14 Statistics</a:t>
            </a:r>
          </a:p>
        </p:txBody>
      </p:sp>
    </p:spTree>
    <p:extLst>
      <p:ext uri="{BB962C8B-B14F-4D97-AF65-F5344CB8AC3E}">
        <p14:creationId xmlns:p14="http://schemas.microsoft.com/office/powerpoint/2010/main" val="139653032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19050"/>
            <a:ext cx="9144000" cy="5048250"/>
          </a:xfrm>
          <a:prstGeom prst="rect">
            <a:avLst/>
          </a:prstGeom>
          <a:solidFill>
            <a:srgbClr val="FCD1C1"/>
          </a:solidFill>
          <a:ln w="50800">
            <a:solidFill>
              <a:srgbClr val="500093"/>
            </a:solidFill>
            <a:miter lim="800000"/>
            <a:headEnd/>
            <a:tailEnd/>
          </a:ln>
          <a:effectLst>
            <a:outerShdw dist="107763" dir="2700000" algn="ctr" rotWithShape="0">
              <a:srgbClr val="500093"/>
            </a:outerShdw>
          </a:effectLst>
        </p:spPr>
        <p:txBody>
          <a:bodyPr lIns="92075" tIns="46038" rIns="92075" bIns="46038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dirty="0">
                <a:solidFill>
                  <a:prstClr val="white"/>
                </a:solidFill>
              </a:rPr>
              <a:t> 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4400" b="1" i="1" dirty="0">
                <a:solidFill>
                  <a:srgbClr val="EAEBDE"/>
                </a:solidFill>
              </a:rPr>
              <a:t>                                       </a:t>
            </a:r>
            <a:endParaRPr lang="en-US" sz="4400" b="1" i="1" dirty="0">
              <a:solidFill>
                <a:prstClr val="black"/>
              </a:solidFill>
            </a:endParaRPr>
          </a:p>
        </p:txBody>
      </p:sp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1082676" y="1428750"/>
          <a:ext cx="6994525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ClipArt" r:id="rId3" imgW="6994440" imgH="3454200" progId="">
                  <p:embed/>
                </p:oleObj>
              </mc:Choice>
              <mc:Fallback>
                <p:oleObj name="ClipArt" r:id="rId3" imgW="6994440" imgH="34542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6" y="1428750"/>
                        <a:ext cx="6994525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924674" y="400050"/>
            <a:ext cx="5294655" cy="76944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4400" b="1" i="1" dirty="0">
                <a:solidFill>
                  <a:prstClr val="black"/>
                </a:solidFill>
              </a:rPr>
              <a:t>What is Statistics  ?</a:t>
            </a:r>
          </a:p>
        </p:txBody>
      </p:sp>
      <p:sp>
        <p:nvSpPr>
          <p:cNvPr id="9" name="Rectangle 8"/>
          <p:cNvSpPr/>
          <p:nvPr/>
        </p:nvSpPr>
        <p:spPr>
          <a:xfrm>
            <a:off x="3384143" y="1561669"/>
            <a:ext cx="2209259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>
                <a:solidFill>
                  <a:prstClr val="white"/>
                </a:solidFill>
              </a:rPr>
              <a:t>Collection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84142" y="2190319"/>
            <a:ext cx="2651688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84142" y="2818969"/>
            <a:ext cx="1834348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>
                <a:solidFill>
                  <a:prstClr val="white"/>
                </a:solidFill>
              </a:rPr>
              <a:t>Analysis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71443" y="3447619"/>
            <a:ext cx="2405595" cy="58477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3200" b="1" i="1" dirty="0">
                <a:solidFill>
                  <a:prstClr val="white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8531602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647974" y="285750"/>
            <a:ext cx="7505426" cy="4457700"/>
          </a:xfrm>
          <a:custGeom>
            <a:avLst/>
            <a:gdLst>
              <a:gd name="connsiteX0" fmla="*/ 0 w 7391400"/>
              <a:gd name="connsiteY0" fmla="*/ 0 h 5943600"/>
              <a:gd name="connsiteX1" fmla="*/ 3695700 w 7391400"/>
              <a:gd name="connsiteY1" fmla="*/ 0 h 5943600"/>
              <a:gd name="connsiteX2" fmla="*/ 6697751 w 7391400"/>
              <a:gd name="connsiteY2" fmla="*/ 1238569 h 5943600"/>
              <a:gd name="connsiteX3" fmla="*/ 6697743 w 7391400"/>
              <a:gd name="connsiteY3" fmla="*/ 4705039 h 5943600"/>
              <a:gd name="connsiteX4" fmla="*/ 3695690 w 7391400"/>
              <a:gd name="connsiteY4" fmla="*/ 5943599 h 5943600"/>
              <a:gd name="connsiteX5" fmla="*/ 0 w 7391400"/>
              <a:gd name="connsiteY5" fmla="*/ 5943600 h 5943600"/>
              <a:gd name="connsiteX6" fmla="*/ 0 w 7391400"/>
              <a:gd name="connsiteY6" fmla="*/ 0 h 5943600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36956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56768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78745"/>
              <a:gd name="connsiteY0" fmla="*/ 0 h 5943601"/>
              <a:gd name="connsiteX1" fmla="*/ 5623216 w 7078745"/>
              <a:gd name="connsiteY1" fmla="*/ 0 h 5943601"/>
              <a:gd name="connsiteX2" fmla="*/ 6697743 w 7078745"/>
              <a:gd name="connsiteY2" fmla="*/ 4705039 h 5943601"/>
              <a:gd name="connsiteX3" fmla="*/ 5676890 w 7078745"/>
              <a:gd name="connsiteY3" fmla="*/ 5943599 h 5943601"/>
              <a:gd name="connsiteX4" fmla="*/ 0 w 7078745"/>
              <a:gd name="connsiteY4" fmla="*/ 5943600 h 5943601"/>
              <a:gd name="connsiteX5" fmla="*/ 0 w 7078745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437230"/>
              <a:gd name="connsiteY0" fmla="*/ 0 h 5943601"/>
              <a:gd name="connsiteX1" fmla="*/ 5623216 w 7437230"/>
              <a:gd name="connsiteY1" fmla="*/ 0 h 5943601"/>
              <a:gd name="connsiteX2" fmla="*/ 7056228 w 7437230"/>
              <a:gd name="connsiteY2" fmla="*/ 2952439 h 5943601"/>
              <a:gd name="connsiteX3" fmla="*/ 5676890 w 7437230"/>
              <a:gd name="connsiteY3" fmla="*/ 5943599 h 5943601"/>
              <a:gd name="connsiteX4" fmla="*/ 0 w 7437230"/>
              <a:gd name="connsiteY4" fmla="*/ 5943600 h 5943601"/>
              <a:gd name="connsiteX5" fmla="*/ 0 w 7437230"/>
              <a:gd name="connsiteY5" fmla="*/ 0 h 5943601"/>
              <a:gd name="connsiteX0" fmla="*/ 0 w 7362328"/>
              <a:gd name="connsiteY0" fmla="*/ 0 h 5943601"/>
              <a:gd name="connsiteX1" fmla="*/ 5623216 w 7362328"/>
              <a:gd name="connsiteY1" fmla="*/ 0 h 5943601"/>
              <a:gd name="connsiteX2" fmla="*/ 7056228 w 7362328"/>
              <a:gd name="connsiteY2" fmla="*/ 2952439 h 5943601"/>
              <a:gd name="connsiteX3" fmla="*/ 5676890 w 7362328"/>
              <a:gd name="connsiteY3" fmla="*/ 5943599 h 5943601"/>
              <a:gd name="connsiteX4" fmla="*/ 0 w 7362328"/>
              <a:gd name="connsiteY4" fmla="*/ 5943600 h 5943601"/>
              <a:gd name="connsiteX5" fmla="*/ 0 w 7362328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676890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390103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1884" h="5943600">
                <a:moveTo>
                  <a:pt x="0" y="0"/>
                </a:moveTo>
                <a:lnTo>
                  <a:pt x="5479823" y="0"/>
                </a:lnTo>
                <a:cubicBezTo>
                  <a:pt x="6638791" y="252587"/>
                  <a:pt x="6995100" y="1882010"/>
                  <a:pt x="7056228" y="2952439"/>
                </a:cubicBezTo>
                <a:cubicBezTo>
                  <a:pt x="7061884" y="4072864"/>
                  <a:pt x="6570201" y="5849259"/>
                  <a:pt x="5390103" y="5943599"/>
                </a:cubicBez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rgbClr val="728E3A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774" y="228601"/>
            <a:ext cx="6781800" cy="95410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800" b="1" dirty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GROUPED FREQUENCY DISTRIBUTION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061649"/>
              </p:ext>
            </p:extLst>
          </p:nvPr>
        </p:nvGraphicFramePr>
        <p:xfrm>
          <a:off x="1934380" y="1110159"/>
          <a:ext cx="3961604" cy="3473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0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191"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73"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  <a:latin typeface="Book Antiqua" pitchFamily="18" charset="0"/>
                      </a:endParaRPr>
                    </a:p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73"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73"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93214" marR="93214" marT="34955" marB="34955"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19574" y="1122516"/>
            <a:ext cx="17526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Comic Sans MS" pitchFamily="66" charset="0"/>
              </a:rPr>
              <a:t>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4574" y="1122516"/>
            <a:ext cx="19812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prstClr val="white">
                    <a:lumMod val="95000"/>
                    <a:lumOff val="5000"/>
                  </a:prstClr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Comic Sans MS" pitchFamily="66" charset="0"/>
              </a:rPr>
              <a:t>Frequency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8350" y="1864069"/>
            <a:ext cx="950913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0 - 10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7388" y="2595402"/>
            <a:ext cx="1114425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10 - 20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97388" y="3310806"/>
            <a:ext cx="1114425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20 - 30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97388" y="4057489"/>
            <a:ext cx="1114425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30 - 40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13" y="1864069"/>
            <a:ext cx="350837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4513" y="2595402"/>
            <a:ext cx="350837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34174" y="3282264"/>
            <a:ext cx="51435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4513" y="4057489"/>
            <a:ext cx="350837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b="1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1046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246744" y="196848"/>
            <a:ext cx="8763000" cy="4813302"/>
          </a:xfrm>
          <a:custGeom>
            <a:avLst/>
            <a:gdLst>
              <a:gd name="connsiteX0" fmla="*/ 0 w 7391400"/>
              <a:gd name="connsiteY0" fmla="*/ 0 h 5943600"/>
              <a:gd name="connsiteX1" fmla="*/ 3695700 w 7391400"/>
              <a:gd name="connsiteY1" fmla="*/ 0 h 5943600"/>
              <a:gd name="connsiteX2" fmla="*/ 6697751 w 7391400"/>
              <a:gd name="connsiteY2" fmla="*/ 1238569 h 5943600"/>
              <a:gd name="connsiteX3" fmla="*/ 6697743 w 7391400"/>
              <a:gd name="connsiteY3" fmla="*/ 4705039 h 5943600"/>
              <a:gd name="connsiteX4" fmla="*/ 3695690 w 7391400"/>
              <a:gd name="connsiteY4" fmla="*/ 5943599 h 5943600"/>
              <a:gd name="connsiteX5" fmla="*/ 0 w 7391400"/>
              <a:gd name="connsiteY5" fmla="*/ 5943600 h 5943600"/>
              <a:gd name="connsiteX6" fmla="*/ 0 w 7391400"/>
              <a:gd name="connsiteY6" fmla="*/ 0 h 5943600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36956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56768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78745"/>
              <a:gd name="connsiteY0" fmla="*/ 0 h 5943601"/>
              <a:gd name="connsiteX1" fmla="*/ 5623216 w 7078745"/>
              <a:gd name="connsiteY1" fmla="*/ 0 h 5943601"/>
              <a:gd name="connsiteX2" fmla="*/ 6697743 w 7078745"/>
              <a:gd name="connsiteY2" fmla="*/ 4705039 h 5943601"/>
              <a:gd name="connsiteX3" fmla="*/ 5676890 w 7078745"/>
              <a:gd name="connsiteY3" fmla="*/ 5943599 h 5943601"/>
              <a:gd name="connsiteX4" fmla="*/ 0 w 7078745"/>
              <a:gd name="connsiteY4" fmla="*/ 5943600 h 5943601"/>
              <a:gd name="connsiteX5" fmla="*/ 0 w 7078745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437230"/>
              <a:gd name="connsiteY0" fmla="*/ 0 h 5943601"/>
              <a:gd name="connsiteX1" fmla="*/ 5623216 w 7437230"/>
              <a:gd name="connsiteY1" fmla="*/ 0 h 5943601"/>
              <a:gd name="connsiteX2" fmla="*/ 7056228 w 7437230"/>
              <a:gd name="connsiteY2" fmla="*/ 2952439 h 5943601"/>
              <a:gd name="connsiteX3" fmla="*/ 5676890 w 7437230"/>
              <a:gd name="connsiteY3" fmla="*/ 5943599 h 5943601"/>
              <a:gd name="connsiteX4" fmla="*/ 0 w 7437230"/>
              <a:gd name="connsiteY4" fmla="*/ 5943600 h 5943601"/>
              <a:gd name="connsiteX5" fmla="*/ 0 w 7437230"/>
              <a:gd name="connsiteY5" fmla="*/ 0 h 5943601"/>
              <a:gd name="connsiteX0" fmla="*/ 0 w 7362328"/>
              <a:gd name="connsiteY0" fmla="*/ 0 h 5943601"/>
              <a:gd name="connsiteX1" fmla="*/ 5623216 w 7362328"/>
              <a:gd name="connsiteY1" fmla="*/ 0 h 5943601"/>
              <a:gd name="connsiteX2" fmla="*/ 7056228 w 7362328"/>
              <a:gd name="connsiteY2" fmla="*/ 2952439 h 5943601"/>
              <a:gd name="connsiteX3" fmla="*/ 5676890 w 7362328"/>
              <a:gd name="connsiteY3" fmla="*/ 5943599 h 5943601"/>
              <a:gd name="connsiteX4" fmla="*/ 0 w 7362328"/>
              <a:gd name="connsiteY4" fmla="*/ 5943600 h 5943601"/>
              <a:gd name="connsiteX5" fmla="*/ 0 w 7362328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676890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390103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1884" h="5943600">
                <a:moveTo>
                  <a:pt x="0" y="0"/>
                </a:moveTo>
                <a:lnTo>
                  <a:pt x="5479823" y="0"/>
                </a:lnTo>
                <a:cubicBezTo>
                  <a:pt x="6638791" y="252587"/>
                  <a:pt x="6995100" y="1882010"/>
                  <a:pt x="7056228" y="2952439"/>
                </a:cubicBezTo>
                <a:cubicBezTo>
                  <a:pt x="7061884" y="4072864"/>
                  <a:pt x="6570201" y="5849259"/>
                  <a:pt x="5390103" y="5943599"/>
                </a:cubicBez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1" name="Down Arrow 60"/>
          <p:cNvSpPr/>
          <p:nvPr/>
        </p:nvSpPr>
        <p:spPr>
          <a:xfrm rot="3754433">
            <a:off x="3268937" y="775602"/>
            <a:ext cx="381000" cy="1155700"/>
          </a:xfrm>
          <a:prstGeom prst="downArrow">
            <a:avLst>
              <a:gd name="adj1" fmla="val 22222"/>
              <a:gd name="adj2" fmla="val 63611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2" name="Down Arrow 61"/>
          <p:cNvSpPr/>
          <p:nvPr/>
        </p:nvSpPr>
        <p:spPr>
          <a:xfrm rot="17845567" flipH="1">
            <a:off x="4290493" y="798621"/>
            <a:ext cx="381000" cy="1074738"/>
          </a:xfrm>
          <a:prstGeom prst="downArrow">
            <a:avLst>
              <a:gd name="adj1" fmla="val 22222"/>
              <a:gd name="adj2" fmla="val 63611"/>
            </a:avLst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91540" y="552777"/>
            <a:ext cx="4771434" cy="55399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3000" b="1" kern="0" dirty="0">
                <a:solidFill>
                  <a:sysClr val="window" lastClr="FFFFFF"/>
                </a:solidFill>
                <a:latin typeface="Calibri"/>
              </a:rPr>
              <a:t>CLASSES ARE OF TWO TYPES 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883970" y="1518552"/>
            <a:ext cx="262123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2500" b="1" kern="0" dirty="0" smtClean="0">
                <a:solidFill>
                  <a:prstClr val="black"/>
                </a:solidFill>
                <a:latin typeface="Agency FB" pitchFamily="34" charset="0"/>
              </a:rPr>
              <a:t>Discontinuous Classes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4267200" y="1543952"/>
            <a:ext cx="2303836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2500" b="1" kern="0" dirty="0" smtClean="0">
                <a:solidFill>
                  <a:prstClr val="black"/>
                </a:solidFill>
                <a:latin typeface="Agency FB" pitchFamily="34" charset="0"/>
              </a:rPr>
              <a:t>Continuous Classes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419374" y="2045602"/>
            <a:ext cx="1265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2000" b="1" kern="0" dirty="0" smtClean="0">
                <a:solidFill>
                  <a:srgbClr val="C00000"/>
                </a:solidFill>
              </a:rPr>
              <a:t>For e.g. 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06837" y="2099577"/>
            <a:ext cx="7825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1 - 10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06837" y="2510227"/>
            <a:ext cx="9108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11 - 20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06837" y="2911813"/>
            <a:ext cx="9108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21 - 30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415237" y="2099577"/>
            <a:ext cx="78258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0 - 10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34274" y="2510227"/>
            <a:ext cx="9108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10 - 20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34274" y="2911813"/>
            <a:ext cx="9108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20 - 30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3746520" y="2099217"/>
            <a:ext cx="1265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2000" b="1" kern="0" dirty="0" smtClean="0">
                <a:solidFill>
                  <a:srgbClr val="C00000"/>
                </a:solidFill>
              </a:rPr>
              <a:t>For e.g. :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010174" y="2331352"/>
            <a:ext cx="1981200" cy="127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77" name="Straight Arrow Connector 76"/>
          <p:cNvCxnSpPr/>
          <p:nvPr/>
        </p:nvCxnSpPr>
        <p:spPr>
          <a:xfrm>
            <a:off x="3010174" y="2703932"/>
            <a:ext cx="1981200" cy="127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78" name="Straight Arrow Connector 77"/>
          <p:cNvCxnSpPr/>
          <p:nvPr/>
        </p:nvCxnSpPr>
        <p:spPr>
          <a:xfrm>
            <a:off x="3010174" y="3143588"/>
            <a:ext cx="1981200" cy="1270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5165725" y="2109102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0.5 – 10.5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86350" y="2520776"/>
            <a:ext cx="13388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10.5 – 20.5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6350" y="2921338"/>
            <a:ext cx="13388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solidFill>
                  <a:prstClr val="black"/>
                </a:solidFill>
                <a:latin typeface="Book Antiqua" pitchFamily="18" charset="0"/>
              </a:rPr>
              <a:t>20.5 – 30.5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503210" y="3807336"/>
            <a:ext cx="6531399" cy="380381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95250" h="1333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Cloud 23"/>
          <p:cNvSpPr/>
          <p:nvPr/>
        </p:nvSpPr>
        <p:spPr bwMode="auto">
          <a:xfrm rot="10800000" flipH="1" flipV="1">
            <a:off x="2085773" y="366173"/>
            <a:ext cx="3631976" cy="1244618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Lets convert discontinuous class into continuous</a:t>
            </a:r>
          </a:p>
        </p:txBody>
      </p:sp>
      <p:sp>
        <p:nvSpPr>
          <p:cNvPr id="3" name="Oval 2"/>
          <p:cNvSpPr/>
          <p:nvPr/>
        </p:nvSpPr>
        <p:spPr>
          <a:xfrm>
            <a:off x="2058816" y="2074046"/>
            <a:ext cx="442257" cy="420792"/>
          </a:xfrm>
          <a:prstGeom prst="ellipse">
            <a:avLst/>
          </a:prstGeom>
          <a:noFill/>
          <a:ln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8B7B7">
                  <a:lumMod val="25000"/>
                </a:srgb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15075" y="2493879"/>
            <a:ext cx="442257" cy="420792"/>
          </a:xfrm>
          <a:prstGeom prst="ellipse">
            <a:avLst/>
          </a:prstGeom>
          <a:noFill/>
          <a:ln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8B7B7">
                  <a:lumMod val="25000"/>
                </a:srgbClr>
              </a:solidFill>
            </a:endParaRPr>
          </a:p>
        </p:txBody>
      </p:sp>
      <p:sp>
        <p:nvSpPr>
          <p:cNvPr id="27" name="Cloud 26"/>
          <p:cNvSpPr/>
          <p:nvPr/>
        </p:nvSpPr>
        <p:spPr bwMode="auto">
          <a:xfrm rot="10800000" flipH="1" flipV="1">
            <a:off x="5181600" y="826383"/>
            <a:ext cx="3429000" cy="1244618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421749"/>
              </p:ext>
            </p:extLst>
          </p:nvPr>
        </p:nvGraphicFramePr>
        <p:xfrm>
          <a:off x="5759516" y="1221873"/>
          <a:ext cx="9112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4" name="Equation" r:id="rId3" imgW="482400" imgH="368280" progId="Equation.DSMT4">
                  <p:embed/>
                </p:oleObj>
              </mc:Choice>
              <mc:Fallback>
                <p:oleObj name="Equation" r:id="rId3" imgW="4824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516" y="1221873"/>
                        <a:ext cx="9112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643835"/>
              </p:ext>
            </p:extLst>
          </p:nvPr>
        </p:nvGraphicFramePr>
        <p:xfrm>
          <a:off x="6767165" y="1224921"/>
          <a:ext cx="52705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" name="Equation" r:id="rId5" imgW="279360" imgH="368280" progId="Equation.DSMT4">
                  <p:embed/>
                </p:oleObj>
              </mc:Choice>
              <mc:Fallback>
                <p:oleObj name="Equation" r:id="rId5" imgW="279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165" y="1224921"/>
                        <a:ext cx="52705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21921"/>
              </p:ext>
            </p:extLst>
          </p:nvPr>
        </p:nvGraphicFramePr>
        <p:xfrm>
          <a:off x="7306445" y="1367237"/>
          <a:ext cx="647700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6" name="Equation" r:id="rId7" imgW="342720" imgH="164880" progId="Equation.DSMT4">
                  <p:embed/>
                </p:oleObj>
              </mc:Choice>
              <mc:Fallback>
                <p:oleObj name="Equation" r:id="rId7" imgW="34272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6445" y="1367237"/>
                        <a:ext cx="647700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667319" y="4168009"/>
            <a:ext cx="3742867" cy="380381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95250" h="1333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845919" y="4163415"/>
            <a:ext cx="2489019" cy="380381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w="95250" h="133350"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304800" y="3447674"/>
            <a:ext cx="8038826" cy="136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30000"/>
              </a:spcBef>
              <a:defRPr/>
            </a:pPr>
            <a:r>
              <a:rPr lang="en-US" b="1" kern="0" dirty="0">
                <a:solidFill>
                  <a:prstClr val="black"/>
                </a:solidFill>
                <a:latin typeface="Comic Sans MS" pitchFamily="66" charset="0"/>
              </a:rPr>
              <a:t>To convert discontinuous to continuous classes there are two steps-</a:t>
            </a:r>
          </a:p>
          <a:p>
            <a:pPr algn="just">
              <a:spcBef>
                <a:spcPct val="30000"/>
              </a:spcBef>
              <a:defRPr/>
            </a:pPr>
            <a:r>
              <a:rPr lang="en-US" kern="0" dirty="0">
                <a:solidFill>
                  <a:prstClr val="black"/>
                </a:solidFill>
                <a:latin typeface="Comic Sans MS" pitchFamily="66" charset="0"/>
              </a:rPr>
              <a:t>1) Find </a:t>
            </a:r>
            <a:r>
              <a:rPr lang="en-US" b="1" kern="0" dirty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kern="0" dirty="0">
                <a:solidFill>
                  <a:prstClr val="black"/>
                </a:solidFill>
                <a:latin typeface="Comic Sans MS" pitchFamily="66" charset="0"/>
              </a:rPr>
              <a:t> = (difference between consecutive lower and upper limits) </a:t>
            </a:r>
            <a:r>
              <a:rPr lang="en-US" kern="0" dirty="0">
                <a:solidFill>
                  <a:prstClr val="black"/>
                </a:solidFill>
                <a:latin typeface="Comic Sans MS" pitchFamily="66" charset="0"/>
                <a:sym typeface="Symbol"/>
              </a:rPr>
              <a:t> 2</a:t>
            </a:r>
          </a:p>
          <a:p>
            <a:pPr marL="457200" indent="-457200" algn="just">
              <a:spcBef>
                <a:spcPct val="30000"/>
              </a:spcBef>
              <a:defRPr/>
            </a:pPr>
            <a:r>
              <a:rPr lang="en-US" kern="0" dirty="0">
                <a:solidFill>
                  <a:prstClr val="black"/>
                </a:solidFill>
                <a:latin typeface="Comic Sans MS" pitchFamily="66" charset="0"/>
              </a:rPr>
              <a:t>2) Subtract (</a:t>
            </a:r>
            <a:r>
              <a:rPr lang="en-US" b="1" kern="0" dirty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kern="0" dirty="0">
                <a:solidFill>
                  <a:prstClr val="black"/>
                </a:solidFill>
                <a:latin typeface="Comic Sans MS" pitchFamily="66" charset="0"/>
              </a:rPr>
              <a:t>) from the lower limit and add (</a:t>
            </a:r>
            <a:r>
              <a:rPr lang="en-US" b="1" kern="0" dirty="0">
                <a:solidFill>
                  <a:prstClr val="black"/>
                </a:solidFill>
                <a:latin typeface="Comic Sans MS" pitchFamily="66" charset="0"/>
              </a:rPr>
              <a:t>x</a:t>
            </a:r>
            <a:r>
              <a:rPr lang="en-US" kern="0" dirty="0">
                <a:solidFill>
                  <a:prstClr val="black"/>
                </a:solidFill>
                <a:latin typeface="Comic Sans MS" pitchFamily="66" charset="0"/>
              </a:rPr>
              <a:t>) to upper limit of every class in the given set of Discontinuous Classes</a:t>
            </a:r>
          </a:p>
        </p:txBody>
      </p:sp>
      <p:sp>
        <p:nvSpPr>
          <p:cNvPr id="37" name="Cloud 36"/>
          <p:cNvSpPr/>
          <p:nvPr/>
        </p:nvSpPr>
        <p:spPr bwMode="auto">
          <a:xfrm rot="10800000" flipH="1" flipV="1">
            <a:off x="4267200" y="2452003"/>
            <a:ext cx="2971800" cy="875736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1 – 0.5 = 0.5</a:t>
            </a:r>
          </a:p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10 + 0.5 = 10.5</a:t>
            </a:r>
          </a:p>
        </p:txBody>
      </p:sp>
      <p:sp>
        <p:nvSpPr>
          <p:cNvPr id="38" name="Cloud 37"/>
          <p:cNvSpPr/>
          <p:nvPr/>
        </p:nvSpPr>
        <p:spPr bwMode="auto">
          <a:xfrm rot="10800000" flipH="1" flipV="1">
            <a:off x="4267852" y="2948021"/>
            <a:ext cx="2971800" cy="875736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11 – 0.5 = 10.5</a:t>
            </a:r>
          </a:p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20 + 0.5 = 20.5</a:t>
            </a:r>
          </a:p>
        </p:txBody>
      </p:sp>
      <p:sp>
        <p:nvSpPr>
          <p:cNvPr id="41" name="Cloud 40"/>
          <p:cNvSpPr/>
          <p:nvPr/>
        </p:nvSpPr>
        <p:spPr bwMode="auto">
          <a:xfrm rot="10800000" flipH="1" flipV="1">
            <a:off x="4280209" y="3386964"/>
            <a:ext cx="2971800" cy="875736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21 – 0.5 = 20.5</a:t>
            </a:r>
          </a:p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30 + 0.5 = 30.5</a:t>
            </a:r>
          </a:p>
        </p:txBody>
      </p:sp>
    </p:spTree>
    <p:extLst>
      <p:ext uri="{BB962C8B-B14F-4D97-AF65-F5344CB8AC3E}">
        <p14:creationId xmlns:p14="http://schemas.microsoft.com/office/powerpoint/2010/main" val="385863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2" grpId="0" animBg="1"/>
      <p:bldP spid="62" grpId="1" animBg="1"/>
      <p:bldP spid="65" grpId="0"/>
      <p:bldP spid="66" grpId="0"/>
      <p:bldP spid="67" grpId="0"/>
      <p:bldP spid="68" grpId="0"/>
      <p:bldP spid="69" grpId="0"/>
      <p:bldP spid="70" grpId="0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9" grpId="0"/>
      <p:bldP spid="80" grpId="0"/>
      <p:bldP spid="81" grpId="0"/>
      <p:bldP spid="2" grpId="0" animBg="1"/>
      <p:bldP spid="2" grpId="1" animBg="1"/>
      <p:bldP spid="24" grpId="0" animBg="1"/>
      <p:bldP spid="24" grpId="1" animBg="1"/>
      <p:bldP spid="3" grpId="0" animBg="1"/>
      <p:bldP spid="3" grpId="1" animBg="1"/>
      <p:bldP spid="26" grpId="0" animBg="1"/>
      <p:bldP spid="26" grpId="1" animBg="1"/>
      <p:bldP spid="27" grpId="0" animBg="1"/>
      <p:bldP spid="27" grpId="1" animBg="1"/>
      <p:bldP spid="33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41" grpId="0" animBg="1"/>
      <p:bldP spid="4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/>
          <p:cNvSpPr/>
          <p:nvPr/>
        </p:nvSpPr>
        <p:spPr>
          <a:xfrm>
            <a:off x="457200" y="443566"/>
            <a:ext cx="7505426" cy="4457700"/>
          </a:xfrm>
          <a:custGeom>
            <a:avLst/>
            <a:gdLst>
              <a:gd name="connsiteX0" fmla="*/ 0 w 7391400"/>
              <a:gd name="connsiteY0" fmla="*/ 0 h 5943600"/>
              <a:gd name="connsiteX1" fmla="*/ 3695700 w 7391400"/>
              <a:gd name="connsiteY1" fmla="*/ 0 h 5943600"/>
              <a:gd name="connsiteX2" fmla="*/ 6697751 w 7391400"/>
              <a:gd name="connsiteY2" fmla="*/ 1238569 h 5943600"/>
              <a:gd name="connsiteX3" fmla="*/ 6697743 w 7391400"/>
              <a:gd name="connsiteY3" fmla="*/ 4705039 h 5943600"/>
              <a:gd name="connsiteX4" fmla="*/ 3695690 w 7391400"/>
              <a:gd name="connsiteY4" fmla="*/ 5943599 h 5943600"/>
              <a:gd name="connsiteX5" fmla="*/ 0 w 7391400"/>
              <a:gd name="connsiteY5" fmla="*/ 5943600 h 5943600"/>
              <a:gd name="connsiteX6" fmla="*/ 0 w 7391400"/>
              <a:gd name="connsiteY6" fmla="*/ 0 h 5943600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622615"/>
              <a:gd name="connsiteY0" fmla="*/ 0 h 5943601"/>
              <a:gd name="connsiteX1" fmla="*/ 5981700 w 7622615"/>
              <a:gd name="connsiteY1" fmla="*/ 0 h 5943601"/>
              <a:gd name="connsiteX2" fmla="*/ 6697751 w 7622615"/>
              <a:gd name="connsiteY2" fmla="*/ 1238569 h 5943601"/>
              <a:gd name="connsiteX3" fmla="*/ 6697743 w 7622615"/>
              <a:gd name="connsiteY3" fmla="*/ 4705039 h 5943601"/>
              <a:gd name="connsiteX4" fmla="*/ 3695690 w 7622615"/>
              <a:gd name="connsiteY4" fmla="*/ 5943599 h 5943601"/>
              <a:gd name="connsiteX5" fmla="*/ 0 w 7622615"/>
              <a:gd name="connsiteY5" fmla="*/ 5943600 h 5943601"/>
              <a:gd name="connsiteX6" fmla="*/ 0 w 7622615"/>
              <a:gd name="connsiteY6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36956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97991"/>
              <a:gd name="connsiteY0" fmla="*/ 0 h 5943601"/>
              <a:gd name="connsiteX1" fmla="*/ 5981700 w 7097991"/>
              <a:gd name="connsiteY1" fmla="*/ 0 h 5943601"/>
              <a:gd name="connsiteX2" fmla="*/ 6697743 w 7097991"/>
              <a:gd name="connsiteY2" fmla="*/ 4705039 h 5943601"/>
              <a:gd name="connsiteX3" fmla="*/ 5676890 w 7097991"/>
              <a:gd name="connsiteY3" fmla="*/ 5943599 h 5943601"/>
              <a:gd name="connsiteX4" fmla="*/ 0 w 7097991"/>
              <a:gd name="connsiteY4" fmla="*/ 5943600 h 5943601"/>
              <a:gd name="connsiteX5" fmla="*/ 0 w 7097991"/>
              <a:gd name="connsiteY5" fmla="*/ 0 h 5943601"/>
              <a:gd name="connsiteX0" fmla="*/ 0 w 7078745"/>
              <a:gd name="connsiteY0" fmla="*/ 0 h 5943601"/>
              <a:gd name="connsiteX1" fmla="*/ 5623216 w 7078745"/>
              <a:gd name="connsiteY1" fmla="*/ 0 h 5943601"/>
              <a:gd name="connsiteX2" fmla="*/ 6697743 w 7078745"/>
              <a:gd name="connsiteY2" fmla="*/ 4705039 h 5943601"/>
              <a:gd name="connsiteX3" fmla="*/ 5676890 w 7078745"/>
              <a:gd name="connsiteY3" fmla="*/ 5943599 h 5943601"/>
              <a:gd name="connsiteX4" fmla="*/ 0 w 7078745"/>
              <a:gd name="connsiteY4" fmla="*/ 5943600 h 5943601"/>
              <a:gd name="connsiteX5" fmla="*/ 0 w 7078745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078746"/>
              <a:gd name="connsiteY0" fmla="*/ 0 h 5943601"/>
              <a:gd name="connsiteX1" fmla="*/ 5623216 w 7078746"/>
              <a:gd name="connsiteY1" fmla="*/ 0 h 5943601"/>
              <a:gd name="connsiteX2" fmla="*/ 6697744 w 7078746"/>
              <a:gd name="connsiteY2" fmla="*/ 3181039 h 5943601"/>
              <a:gd name="connsiteX3" fmla="*/ 5676890 w 7078746"/>
              <a:gd name="connsiteY3" fmla="*/ 5943599 h 5943601"/>
              <a:gd name="connsiteX4" fmla="*/ 0 w 7078746"/>
              <a:gd name="connsiteY4" fmla="*/ 5943600 h 5943601"/>
              <a:gd name="connsiteX5" fmla="*/ 0 w 7078746"/>
              <a:gd name="connsiteY5" fmla="*/ 0 h 5943601"/>
              <a:gd name="connsiteX0" fmla="*/ 0 w 7437230"/>
              <a:gd name="connsiteY0" fmla="*/ 0 h 5943601"/>
              <a:gd name="connsiteX1" fmla="*/ 5623216 w 7437230"/>
              <a:gd name="connsiteY1" fmla="*/ 0 h 5943601"/>
              <a:gd name="connsiteX2" fmla="*/ 7056228 w 7437230"/>
              <a:gd name="connsiteY2" fmla="*/ 2952439 h 5943601"/>
              <a:gd name="connsiteX3" fmla="*/ 5676890 w 7437230"/>
              <a:gd name="connsiteY3" fmla="*/ 5943599 h 5943601"/>
              <a:gd name="connsiteX4" fmla="*/ 0 w 7437230"/>
              <a:gd name="connsiteY4" fmla="*/ 5943600 h 5943601"/>
              <a:gd name="connsiteX5" fmla="*/ 0 w 7437230"/>
              <a:gd name="connsiteY5" fmla="*/ 0 h 5943601"/>
              <a:gd name="connsiteX0" fmla="*/ 0 w 7362328"/>
              <a:gd name="connsiteY0" fmla="*/ 0 h 5943601"/>
              <a:gd name="connsiteX1" fmla="*/ 5623216 w 7362328"/>
              <a:gd name="connsiteY1" fmla="*/ 0 h 5943601"/>
              <a:gd name="connsiteX2" fmla="*/ 7056228 w 7362328"/>
              <a:gd name="connsiteY2" fmla="*/ 2952439 h 5943601"/>
              <a:gd name="connsiteX3" fmla="*/ 5676890 w 7362328"/>
              <a:gd name="connsiteY3" fmla="*/ 5943599 h 5943601"/>
              <a:gd name="connsiteX4" fmla="*/ 0 w 7362328"/>
              <a:gd name="connsiteY4" fmla="*/ 5943600 h 5943601"/>
              <a:gd name="connsiteX5" fmla="*/ 0 w 7362328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92611"/>
              <a:gd name="connsiteY0" fmla="*/ 0 h 5943601"/>
              <a:gd name="connsiteX1" fmla="*/ 5623216 w 7092611"/>
              <a:gd name="connsiteY1" fmla="*/ 0 h 5943601"/>
              <a:gd name="connsiteX2" fmla="*/ 7056228 w 7092611"/>
              <a:gd name="connsiteY2" fmla="*/ 2952439 h 5943601"/>
              <a:gd name="connsiteX3" fmla="*/ 5676890 w 7092611"/>
              <a:gd name="connsiteY3" fmla="*/ 5943599 h 5943601"/>
              <a:gd name="connsiteX4" fmla="*/ 0 w 7092611"/>
              <a:gd name="connsiteY4" fmla="*/ 5943600 h 5943601"/>
              <a:gd name="connsiteX5" fmla="*/ 0 w 7092611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676890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1"/>
              <a:gd name="connsiteX1" fmla="*/ 5623216 w 7056228"/>
              <a:gd name="connsiteY1" fmla="*/ 0 h 5943601"/>
              <a:gd name="connsiteX2" fmla="*/ 7056228 w 7056228"/>
              <a:gd name="connsiteY2" fmla="*/ 2952439 h 5943601"/>
              <a:gd name="connsiteX3" fmla="*/ 5390103 w 7056228"/>
              <a:gd name="connsiteY3" fmla="*/ 5943599 h 5943601"/>
              <a:gd name="connsiteX4" fmla="*/ 0 w 7056228"/>
              <a:gd name="connsiteY4" fmla="*/ 5943600 h 5943601"/>
              <a:gd name="connsiteX5" fmla="*/ 0 w 7056228"/>
              <a:gd name="connsiteY5" fmla="*/ 0 h 5943601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623216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56228"/>
              <a:gd name="connsiteY0" fmla="*/ 0 h 5943600"/>
              <a:gd name="connsiteX1" fmla="*/ 5479823 w 7056228"/>
              <a:gd name="connsiteY1" fmla="*/ 0 h 5943600"/>
              <a:gd name="connsiteX2" fmla="*/ 7056228 w 7056228"/>
              <a:gd name="connsiteY2" fmla="*/ 2952439 h 5943600"/>
              <a:gd name="connsiteX3" fmla="*/ 5390103 w 7056228"/>
              <a:gd name="connsiteY3" fmla="*/ 5943599 h 5943600"/>
              <a:gd name="connsiteX4" fmla="*/ 0 w 7056228"/>
              <a:gd name="connsiteY4" fmla="*/ 5943600 h 5943600"/>
              <a:gd name="connsiteX5" fmla="*/ 0 w 7056228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  <a:gd name="connsiteX0" fmla="*/ 0 w 7061884"/>
              <a:gd name="connsiteY0" fmla="*/ 0 h 5943600"/>
              <a:gd name="connsiteX1" fmla="*/ 5479823 w 7061884"/>
              <a:gd name="connsiteY1" fmla="*/ 0 h 5943600"/>
              <a:gd name="connsiteX2" fmla="*/ 7056228 w 7061884"/>
              <a:gd name="connsiteY2" fmla="*/ 2952439 h 5943600"/>
              <a:gd name="connsiteX3" fmla="*/ 5390103 w 7061884"/>
              <a:gd name="connsiteY3" fmla="*/ 5943599 h 5943600"/>
              <a:gd name="connsiteX4" fmla="*/ 0 w 7061884"/>
              <a:gd name="connsiteY4" fmla="*/ 5943600 h 5943600"/>
              <a:gd name="connsiteX5" fmla="*/ 0 w 7061884"/>
              <a:gd name="connsiteY5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1884" h="5943600">
                <a:moveTo>
                  <a:pt x="0" y="0"/>
                </a:moveTo>
                <a:lnTo>
                  <a:pt x="5479823" y="0"/>
                </a:lnTo>
                <a:cubicBezTo>
                  <a:pt x="6638791" y="252587"/>
                  <a:pt x="6995100" y="1882010"/>
                  <a:pt x="7056228" y="2952439"/>
                </a:cubicBezTo>
                <a:cubicBezTo>
                  <a:pt x="7061884" y="4072864"/>
                  <a:pt x="6570201" y="5849259"/>
                  <a:pt x="5390103" y="5943599"/>
                </a:cubicBez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13463" y="3605599"/>
            <a:ext cx="950912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25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113463" y="3053149"/>
            <a:ext cx="950912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02375" y="2499509"/>
            <a:ext cx="36195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25500" y="2542983"/>
            <a:ext cx="1447800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1000" y="875616"/>
            <a:ext cx="60411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1600" dirty="0">
                <a:solidFill>
                  <a:prstClr val="white"/>
                </a:solidFill>
                <a:latin typeface="Arial Rounded MT Bold" pitchFamily="34" charset="0"/>
              </a:rPr>
              <a:t>Now we will learn to find Class mark or Midpoint of a class.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7675" y="1215972"/>
            <a:ext cx="122661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A8CDD7">
                    <a:lumMod val="20000"/>
                    <a:lumOff val="80000"/>
                  </a:srgbClr>
                </a:solidFill>
                <a:latin typeface="Comic Sans MS" pitchFamily="66" charset="0"/>
              </a:rPr>
              <a:t>Class Mark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35189" y="1095881"/>
            <a:ext cx="25346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600" dirty="0">
                <a:solidFill>
                  <a:srgbClr val="A8CDD7">
                    <a:lumMod val="20000"/>
                    <a:lumOff val="80000"/>
                  </a:srgbClr>
                </a:solidFill>
                <a:latin typeface="Comic Sans MS" pitchFamily="66" charset="0"/>
              </a:rPr>
              <a:t>Lower limit + Upper limit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190875" y="1392347"/>
            <a:ext cx="3097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  <a:defRPr/>
            </a:pPr>
            <a:r>
              <a:rPr lang="en-US" sz="1600" dirty="0">
                <a:solidFill>
                  <a:srgbClr val="A8CDD7">
                    <a:lumMod val="20000"/>
                    <a:lumOff val="80000"/>
                  </a:srgbClr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8163" y="1235022"/>
            <a:ext cx="28886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A8CDD7">
                    <a:lumMod val="20000"/>
                    <a:lumOff val="80000"/>
                  </a:srgbClr>
                </a:solidFill>
                <a:latin typeface="Comic Sans MS" pitchFamily="66" charset="0"/>
              </a:rPr>
              <a:t>=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2115795" y="1423014"/>
            <a:ext cx="25603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676275" y="1622017"/>
            <a:ext cx="5004703" cy="40011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dirty="0">
                <a:solidFill>
                  <a:prstClr val="black"/>
                </a:solidFill>
                <a:latin typeface="Arial Rounded MT Bold" pitchFamily="34" charset="0"/>
              </a:rPr>
              <a:t>It is denoted as x </a:t>
            </a:r>
            <a:r>
              <a:rPr lang="en-US" sz="2000" baseline="-25000" dirty="0" err="1">
                <a:solidFill>
                  <a:prstClr val="black"/>
                </a:solidFill>
                <a:latin typeface="Arial Rounded MT Bold" pitchFamily="34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Arial Rounded MT Bold" pitchFamily="34" charset="0"/>
              </a:rPr>
              <a:t> in the entire chapter.</a:t>
            </a:r>
          </a:p>
        </p:txBody>
      </p: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122285"/>
              </p:ext>
            </p:extLst>
          </p:nvPr>
        </p:nvGraphicFramePr>
        <p:xfrm>
          <a:off x="828675" y="2150655"/>
          <a:ext cx="2895600" cy="193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51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  <a:latin typeface="Book Antiqua" pitchFamily="18" charset="0"/>
                      </a:endParaRPr>
                    </a:p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057275" y="2136367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prstClr val="white"/>
                </a:solidFill>
                <a:latin typeface="Comic Sans MS" pitchFamily="66" charset="0"/>
              </a:rPr>
              <a:t>Class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2200275" y="2136367"/>
            <a:ext cx="1752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</a:rPr>
              <a:t>Class Mark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76325" y="2509034"/>
            <a:ext cx="9525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1 - 10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06475" y="3066246"/>
            <a:ext cx="10922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11 - 20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81075" y="3618696"/>
            <a:ext cx="11430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21 - 30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52725" y="2509034"/>
            <a:ext cx="6858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5.5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20963" y="3062674"/>
            <a:ext cx="950912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15.5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20963" y="3615124"/>
            <a:ext cx="950912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25.5</a:t>
            </a:r>
          </a:p>
        </p:txBody>
      </p:sp>
      <p:sp>
        <p:nvSpPr>
          <p:cNvPr id="66" name="Oval Callout 65"/>
          <p:cNvSpPr/>
          <p:nvPr/>
        </p:nvSpPr>
        <p:spPr>
          <a:xfrm>
            <a:off x="2657475" y="1807755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456083"/>
              </p:ext>
            </p:extLst>
          </p:nvPr>
        </p:nvGraphicFramePr>
        <p:xfrm>
          <a:off x="2908301" y="1960155"/>
          <a:ext cx="815975" cy="521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2" name="Equation" r:id="rId4" imgW="431640" imgH="368280" progId="Equation.DSMT4">
                  <p:embed/>
                </p:oleObj>
              </mc:Choice>
              <mc:Fallback>
                <p:oleObj name="Equation" r:id="rId4" imgW="43164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01" y="1960155"/>
                        <a:ext cx="815975" cy="521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Oval Callout 68"/>
          <p:cNvSpPr/>
          <p:nvPr/>
        </p:nvSpPr>
        <p:spPr>
          <a:xfrm>
            <a:off x="2680335" y="2310675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1035430"/>
              </p:ext>
            </p:extLst>
          </p:nvPr>
        </p:nvGraphicFramePr>
        <p:xfrm>
          <a:off x="2836863" y="2434024"/>
          <a:ext cx="958850" cy="52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" name="Equation" r:id="rId6" imgW="507960" imgH="368280" progId="Equation.DSMT4">
                  <p:embed/>
                </p:oleObj>
              </mc:Choice>
              <mc:Fallback>
                <p:oleObj name="Equation" r:id="rId6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2434024"/>
                        <a:ext cx="958850" cy="522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Callout 70"/>
          <p:cNvSpPr/>
          <p:nvPr/>
        </p:nvSpPr>
        <p:spPr>
          <a:xfrm>
            <a:off x="2642235" y="2815500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590644"/>
              </p:ext>
            </p:extLst>
          </p:nvPr>
        </p:nvGraphicFramePr>
        <p:xfrm>
          <a:off x="2798763" y="2938849"/>
          <a:ext cx="958850" cy="52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" name="Equation" r:id="rId8" imgW="507960" imgH="368280" progId="Equation.DSMT4">
                  <p:embed/>
                </p:oleObj>
              </mc:Choice>
              <mc:Fallback>
                <p:oleObj name="Equation" r:id="rId8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2938849"/>
                        <a:ext cx="958850" cy="522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4330700" y="2484030"/>
            <a:ext cx="1447800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43895"/>
              </p:ext>
            </p:extLst>
          </p:nvPr>
        </p:nvGraphicFramePr>
        <p:xfrm>
          <a:off x="4333875" y="2083980"/>
          <a:ext cx="2895600" cy="193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51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  <a:latin typeface="Book Antiqua" pitchFamily="18" charset="0"/>
                      </a:endParaRPr>
                    </a:p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445"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tc>
                  <a:txBody>
                    <a:bodyPr/>
                    <a:lstStyle/>
                    <a:p>
                      <a:endParaRPr lang="en-US" sz="1100" dirty="0">
                        <a:ln w="57150">
                          <a:solidFill>
                            <a:schemeClr val="tx1"/>
                          </a:solidFill>
                        </a:ln>
                        <a:gradFill flip="none" rotWithShape="1">
                          <a:gsLst>
                            <a:gs pos="0">
                              <a:schemeClr val="accent1"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accent1"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accent1">
                                <a:shade val="100000"/>
                                <a:satMod val="115000"/>
                              </a:schemeClr>
                            </a:gs>
                          </a:gsLst>
                          <a:lin ang="8100000" scaled="1"/>
                          <a:tileRect/>
                        </a:gradFill>
                      </a:endParaRPr>
                    </a:p>
                  </a:txBody>
                  <a:tcPr marL="75303" marR="75303" marT="28239" marB="282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732339" y="2136367"/>
            <a:ext cx="896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solidFill>
                  <a:prstClr val="white"/>
                </a:solidFill>
                <a:latin typeface="Comic Sans MS" pitchFamily="66" charset="0"/>
              </a:rPr>
              <a:t>Class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705475" y="2136367"/>
            <a:ext cx="16017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solidFill>
                  <a:prstClr val="white"/>
                </a:solidFill>
                <a:latin typeface="Comic Sans MS" pitchFamily="66" charset="0"/>
              </a:rPr>
              <a:t>Class Mark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81525" y="2499509"/>
            <a:ext cx="9525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0 - 10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511675" y="3056721"/>
            <a:ext cx="10922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10 - 20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486275" y="3609171"/>
            <a:ext cx="1143000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500" dirty="0">
                <a:solidFill>
                  <a:srgbClr val="A8CDD7">
                    <a:lumMod val="20000"/>
                    <a:lumOff val="80000"/>
                  </a:srgbClr>
                </a:solidFill>
                <a:latin typeface="Book Antiqua" pitchFamily="18" charset="0"/>
              </a:rPr>
              <a:t>20 - 30</a:t>
            </a:r>
          </a:p>
        </p:txBody>
      </p:sp>
      <p:sp>
        <p:nvSpPr>
          <p:cNvPr id="83" name="Oval Callout 82"/>
          <p:cNvSpPr/>
          <p:nvPr/>
        </p:nvSpPr>
        <p:spPr>
          <a:xfrm>
            <a:off x="6162675" y="1807755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187918"/>
              </p:ext>
            </p:extLst>
          </p:nvPr>
        </p:nvGraphicFramePr>
        <p:xfrm>
          <a:off x="6402389" y="1950630"/>
          <a:ext cx="839787" cy="521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5" name="Equation" r:id="rId10" imgW="444240" imgH="368280" progId="Equation.DSMT4">
                  <p:embed/>
                </p:oleObj>
              </mc:Choice>
              <mc:Fallback>
                <p:oleObj name="Equation" r:id="rId10" imgW="44424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9" y="1950630"/>
                        <a:ext cx="839787" cy="521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Oval Callout 84"/>
          <p:cNvSpPr/>
          <p:nvPr/>
        </p:nvSpPr>
        <p:spPr>
          <a:xfrm>
            <a:off x="6185535" y="2301150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943"/>
              </p:ext>
            </p:extLst>
          </p:nvPr>
        </p:nvGraphicFramePr>
        <p:xfrm>
          <a:off x="6342063" y="2424499"/>
          <a:ext cx="958850" cy="52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6" name="Equation" r:id="rId12" imgW="507960" imgH="368280" progId="Equation.DSMT4">
                  <p:embed/>
                </p:oleObj>
              </mc:Choice>
              <mc:Fallback>
                <p:oleObj name="Equation" r:id="rId12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2063" y="2424499"/>
                        <a:ext cx="958850" cy="522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Oval Callout 86"/>
          <p:cNvSpPr/>
          <p:nvPr/>
        </p:nvSpPr>
        <p:spPr>
          <a:xfrm>
            <a:off x="6147435" y="2805975"/>
            <a:ext cx="1295400" cy="800100"/>
          </a:xfrm>
          <a:prstGeom prst="wedgeEllipseCallout">
            <a:avLst>
              <a:gd name="adj1" fmla="val -104166"/>
              <a:gd name="adj2" fmla="val 5661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221561"/>
              </p:ext>
            </p:extLst>
          </p:nvPr>
        </p:nvGraphicFramePr>
        <p:xfrm>
          <a:off x="6303963" y="2929324"/>
          <a:ext cx="958850" cy="522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" name="Equation" r:id="rId14" imgW="507960" imgH="368280" progId="Equation.DSMT4">
                  <p:embed/>
                </p:oleObj>
              </mc:Choice>
              <mc:Fallback>
                <p:oleObj name="Equation" r:id="rId14" imgW="50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2929324"/>
                        <a:ext cx="958850" cy="522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304800" y="4171950"/>
            <a:ext cx="7002463" cy="78483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 Antiqua" pitchFamily="18" charset="0"/>
              </a:rPr>
              <a:t>Class width (h) is found by subtracting two consecutive lower limits or </a:t>
            </a:r>
          </a:p>
          <a:p>
            <a:r>
              <a:rPr lang="en-US" sz="1500" b="1" dirty="0">
                <a:solidFill>
                  <a:prstClr val="black"/>
                </a:solidFill>
                <a:latin typeface="Book Antiqua" pitchFamily="18" charset="0"/>
              </a:rPr>
              <a:t>two consecutive upper limits.</a:t>
            </a:r>
          </a:p>
          <a:p>
            <a:r>
              <a:rPr lang="en-US" sz="1500" b="1" dirty="0">
                <a:solidFill>
                  <a:prstClr val="black"/>
                </a:solidFill>
                <a:latin typeface="Book Antiqua" pitchFamily="18" charset="0"/>
              </a:rPr>
              <a:t>Class width (h) can also be found by subtracting two consecutive Class marks.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57176" y="247114"/>
            <a:ext cx="6407149" cy="615553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prstClr val="black"/>
                </a:solidFill>
                <a:latin typeface="Arial Rounded MT Bold" pitchFamily="34" charset="0"/>
              </a:rPr>
              <a:t>Also if we add class width (h) to one class mark we get the next class mark .</a:t>
            </a:r>
            <a:endParaRPr lang="en-US" sz="17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99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3.88889E-6 0.1034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9977 L 3.88889E-6 0.2013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000"/>
                            </p:stCondLst>
                            <p:childTnLst>
                              <p:par>
                                <p:cTn id="20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3.88889E-6 0.10347 " pathEditMode="relative" rAng="0" ptsTypes="AA">
                                      <p:cBhvr>
                                        <p:cTn id="20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000"/>
                            </p:stCondLst>
                            <p:childTnLst>
                              <p:par>
                                <p:cTn id="20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9977 L 5.55556E-7 0.20139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2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00"/>
                            </p:stCondLst>
                            <p:childTnLst>
                              <p:par>
                                <p:cTn id="24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1" grpId="0"/>
      <p:bldP spid="80" grpId="0"/>
      <p:bldP spid="68" grpId="0" animBg="1"/>
      <p:bldP spid="68" grpId="1" animBg="1"/>
      <p:bldP spid="68" grpId="2" animBg="1"/>
      <p:bldP spid="68" grpId="3" animBg="1"/>
      <p:bldP spid="24" grpId="0"/>
      <p:bldP spid="29" grpId="0"/>
      <p:bldP spid="30" grpId="0"/>
      <p:bldP spid="31" grpId="0"/>
      <p:bldP spid="32" grpId="0"/>
      <p:bldP spid="42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6" grpId="0" animBg="1"/>
      <p:bldP spid="69" grpId="0" animBg="1"/>
      <p:bldP spid="71" grpId="0" animBg="1"/>
      <p:bldP spid="73" grpId="0" animBg="1"/>
      <p:bldP spid="73" grpId="1" animBg="1"/>
      <p:bldP spid="73" grpId="2" animBg="1"/>
      <p:bldP spid="73" grpId="3" animBg="1"/>
      <p:bldP spid="75" grpId="0"/>
      <p:bldP spid="76" grpId="0"/>
      <p:bldP spid="77" grpId="0"/>
      <p:bldP spid="78" grpId="0"/>
      <p:bldP spid="79" grpId="0"/>
      <p:bldP spid="83" grpId="0" animBg="1"/>
      <p:bldP spid="85" grpId="0" animBg="1"/>
      <p:bldP spid="87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3234134" y="2248585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Module_02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-524594"/>
            <a:ext cx="149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No_Change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2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2509" y="571500"/>
            <a:ext cx="83118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r>
              <a:rPr lang="en-US" sz="3200" kern="0" dirty="0" smtClean="0">
                <a:solidFill>
                  <a:prstClr val="black"/>
                </a:solidFill>
                <a:latin typeface="Balloon Bd BT"/>
              </a:rPr>
              <a:t>1.  </a:t>
            </a:r>
            <a:r>
              <a:rPr lang="en-US" sz="3200" kern="0" dirty="0">
                <a:solidFill>
                  <a:prstClr val="black"/>
                </a:solidFill>
                <a:latin typeface="Balloon Bd BT"/>
              </a:rPr>
              <a:t>M</a:t>
            </a:r>
            <a:r>
              <a:rPr lang="en-US" sz="3200" kern="0" dirty="0" err="1" smtClean="0">
                <a:solidFill>
                  <a:prstClr val="black"/>
                </a:solidFill>
                <a:latin typeface="Balloon Bd BT"/>
              </a:rPr>
              <a:t>easurement</a:t>
            </a:r>
            <a:r>
              <a:rPr lang="en-US" sz="3200" kern="0" dirty="0" smtClean="0">
                <a:solidFill>
                  <a:prstClr val="black"/>
                </a:solidFill>
                <a:latin typeface="Balloon Bd BT"/>
              </a:rPr>
              <a:t> of central tendency of data.</a:t>
            </a:r>
          </a:p>
        </p:txBody>
      </p:sp>
      <p:pic>
        <p:nvPicPr>
          <p:cNvPr id="17" name="Picture 16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5982" y="1543050"/>
            <a:ext cx="2537234" cy="2895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Picture 17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27496" y="1504950"/>
            <a:ext cx="2539905" cy="28986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9" name="Picture 18" descr="Pic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8320" y="1504950"/>
            <a:ext cx="2539905" cy="289864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078008" y="2687638"/>
            <a:ext cx="13065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3600">
                <a:solidFill>
                  <a:prstClr val="black"/>
                </a:solidFill>
                <a:latin typeface="Harlow Solid Italic" pitchFamily="82" charset="0"/>
              </a:rPr>
              <a:t>Mean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00690" y="2305050"/>
            <a:ext cx="19960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man Old Style" pitchFamily="18" charset="0"/>
              </a:rPr>
              <a:t>1. Direct Method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13556" y="2759075"/>
            <a:ext cx="21259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man Old Style" pitchFamily="18" charset="0"/>
              </a:rPr>
              <a:t>2. Assumed Mean </a:t>
            </a:r>
          </a:p>
          <a:p>
            <a:pPr algn="just" eaLnBrk="1" hangingPunct="1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man Old Style" pitchFamily="18" charset="0"/>
              </a:rPr>
              <a:t>    Method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80733" y="3343275"/>
            <a:ext cx="21836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man Old Style" pitchFamily="18" charset="0"/>
              </a:rPr>
              <a:t>3.  Step Deviation </a:t>
            </a:r>
          </a:p>
          <a:p>
            <a:pPr algn="just" eaLnBrk="1" hangingPunct="1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Bookman Old Style" pitchFamily="18" charset="0"/>
              </a:rPr>
              <a:t>     Method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765645" y="2687638"/>
            <a:ext cx="1649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3600">
                <a:solidFill>
                  <a:prstClr val="black"/>
                </a:solidFill>
                <a:latin typeface="Harlow Solid Italic" pitchFamily="82" charset="0"/>
              </a:rPr>
              <a:t>Median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775545" y="2687638"/>
            <a:ext cx="12684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3600" dirty="0">
                <a:solidFill>
                  <a:prstClr val="black"/>
                </a:solidFill>
                <a:latin typeface="Harlow Solid Italic" pitchFamily="82" charset="0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19293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-0.00347 -0.174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-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7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8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4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5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21" grpId="0"/>
      <p:bldP spid="22" grpId="0"/>
      <p:bldP spid="23" grpId="0"/>
      <p:bldP spid="24" grpId="0"/>
      <p:bldP spid="2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afe9f3f289e4685d8755aabcf4281eb168f6e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hapter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34116</TotalTime>
  <Words>2020</Words>
  <Application>Microsoft Office PowerPoint</Application>
  <PresentationFormat>On-screen Show (16:9)</PresentationFormat>
  <Paragraphs>740</Paragraphs>
  <Slides>22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50" baseType="lpstr">
      <vt:lpstr>Agency FB</vt:lpstr>
      <vt:lpstr>Arial</vt:lpstr>
      <vt:lpstr>Arial Rounded MT Bold</vt:lpstr>
      <vt:lpstr>Balloon Bd BT</vt:lpstr>
      <vt:lpstr>Book Antiqua</vt:lpstr>
      <vt:lpstr>Bookman Old Style</vt:lpstr>
      <vt:lpstr>Calibri</vt:lpstr>
      <vt:lpstr>Cambria Math</vt:lpstr>
      <vt:lpstr>Century Schoolbook</vt:lpstr>
      <vt:lpstr>Comic Sans MS</vt:lpstr>
      <vt:lpstr>Gill Sans MT</vt:lpstr>
      <vt:lpstr>Harlow Solid Italic</vt:lpstr>
      <vt:lpstr>MV Boli</vt:lpstr>
      <vt:lpstr>Rockwell</vt:lpstr>
      <vt:lpstr>Rupee Foradian</vt:lpstr>
      <vt:lpstr>Sylfaen</vt:lpstr>
      <vt:lpstr>Symbol</vt:lpstr>
      <vt:lpstr>Times New Roman</vt:lpstr>
      <vt:lpstr>Tw Cen MT</vt:lpstr>
      <vt:lpstr>Wingdings 2</vt:lpstr>
      <vt:lpstr>Chapter 2</vt:lpstr>
      <vt:lpstr>Custom Design</vt:lpstr>
      <vt:lpstr>1_Custom Design</vt:lpstr>
      <vt:lpstr>2_Custom Design</vt:lpstr>
      <vt:lpstr>Theme1</vt:lpstr>
      <vt:lpstr>Office Theme</vt:lpstr>
      <vt:lpstr>ClipArt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T.S BORA</cp:lastModifiedBy>
  <cp:revision>5177</cp:revision>
  <dcterms:created xsi:type="dcterms:W3CDTF">2013-09-18T07:07:36Z</dcterms:created>
  <dcterms:modified xsi:type="dcterms:W3CDTF">2022-04-23T05:20:00Z</dcterms:modified>
</cp:coreProperties>
</file>